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3" r:id="rId3"/>
    <p:sldId id="270" r:id="rId4"/>
    <p:sldId id="272" r:id="rId5"/>
    <p:sldId id="274" r:id="rId6"/>
    <p:sldId id="275" r:id="rId7"/>
    <p:sldId id="276" r:id="rId8"/>
    <p:sldId id="280" r:id="rId9"/>
    <p:sldId id="279" r:id="rId10"/>
    <p:sldId id="281" r:id="rId11"/>
    <p:sldId id="283" r:id="rId12"/>
    <p:sldId id="267" r:id="rId13"/>
    <p:sldId id="284" r:id="rId14"/>
    <p:sldId id="289" r:id="rId15"/>
    <p:sldId id="285" r:id="rId16"/>
    <p:sldId id="286" r:id="rId17"/>
    <p:sldId id="288" r:id="rId18"/>
    <p:sldId id="287" r:id="rId19"/>
    <p:sldId id="290" r:id="rId20"/>
    <p:sldId id="291" r:id="rId21"/>
    <p:sldId id="292" r:id="rId22"/>
    <p:sldId id="293" r:id="rId23"/>
    <p:sldId id="29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7289"/>
  </p:normalViewPr>
  <p:slideViewPr>
    <p:cSldViewPr>
      <p:cViewPr varScale="1">
        <p:scale>
          <a:sx n="73" d="100"/>
          <a:sy n="73" d="100"/>
        </p:scale>
        <p:origin x="17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2D7D-1AB3-574B-86A3-322AFD4111B7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70AF-9902-FD44-9F35-E814D6F0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3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8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70AF-9902-FD44-9F35-E814D6F0C6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4FA-BA4B-D049-9A78-05B307FF6C02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9E6C-C54D-9B42-ADD6-74919F9ADEB7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0827-1C9A-454B-9DC8-CB154B4C5C8D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322C-BC35-5B47-83DC-D981A1C16263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34D-1956-2340-B592-DB35B5CDF8F5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A0EE-1F3E-544F-8C94-9057B67ABFCE}" type="datetime1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105-51E2-1540-9DFC-A9C54438AD98}" type="datetime1">
              <a:rPr lang="en-US" smtClean="0"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9A55-89D3-954E-A3F3-5E81E3DAAD30}" type="datetime1">
              <a:rPr lang="en-US" smtClean="0"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59A8-C8FF-8A4C-984B-77A71036E91A}" type="datetime1">
              <a:rPr lang="en-US" smtClean="0"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B31C-F522-1343-94EF-DF5C153FD1FC}" type="datetime1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806-35B7-CA4D-A15E-E3AAFEFF6F14}" type="datetime1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DB60-17CD-1D4A-8AF2-74FAAAE9CC4C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2.emf"/><Relationship Id="rId14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1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7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1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7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4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5.emf"/><Relationship Id="rId13" Type="http://schemas.openxmlformats.org/officeDocument/2006/relationships/image" Target="../media/image10.emf"/><Relationship Id="rId14" Type="http://schemas.openxmlformats.org/officeDocument/2006/relationships/image" Target="../media/image42.emf"/><Relationship Id="rId15" Type="http://schemas.openxmlformats.org/officeDocument/2006/relationships/image" Target="../media/image7.emf"/><Relationship Id="rId16" Type="http://schemas.openxmlformats.org/officeDocument/2006/relationships/image" Target="../media/image43.emf"/><Relationship Id="rId17" Type="http://schemas.openxmlformats.org/officeDocument/2006/relationships/image" Target="../media/image44.emf"/><Relationship Id="rId18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3.png"/><Relationship Id="rId10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emf"/><Relationship Id="rId1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3.png"/><Relationship Id="rId10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7.emf"/><Relationship Id="rId7" Type="http://schemas.openxmlformats.org/officeDocument/2006/relationships/image" Target="../media/image12.emf"/><Relationship Id="rId8" Type="http://schemas.openxmlformats.org/officeDocument/2006/relationships/image" Target="../media/image9.emf"/><Relationship Id="rId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image" Target="../media/image59.emf"/><Relationship Id="rId13" Type="http://schemas.openxmlformats.org/officeDocument/2006/relationships/image" Target="../media/image60.emf"/><Relationship Id="rId14" Type="http://schemas.openxmlformats.org/officeDocument/2006/relationships/image" Target="../media/image61.emf"/><Relationship Id="rId15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56.emf"/><Relationship Id="rId10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5.emf"/><Relationship Id="rId13" Type="http://schemas.openxmlformats.org/officeDocument/2006/relationships/image" Target="../media/image6.emf"/><Relationship Id="rId14" Type="http://schemas.openxmlformats.org/officeDocument/2006/relationships/image" Target="../media/image7.emf"/><Relationship Id="rId15" Type="http://schemas.openxmlformats.org/officeDocument/2006/relationships/image" Target="../media/image8.emf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Relationship Id="rId9" Type="http://schemas.openxmlformats.org/officeDocument/2006/relationships/image" Target="../media/image9.png"/><Relationship Id="rId1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emf"/><Relationship Id="rId20" Type="http://schemas.openxmlformats.org/officeDocument/2006/relationships/image" Target="../media/image70.emf"/><Relationship Id="rId21" Type="http://schemas.openxmlformats.org/officeDocument/2006/relationships/image" Target="../media/image71.emf"/><Relationship Id="rId22" Type="http://schemas.openxmlformats.org/officeDocument/2006/relationships/image" Target="../media/image72.emf"/><Relationship Id="rId23" Type="http://schemas.openxmlformats.org/officeDocument/2006/relationships/image" Target="../media/image73.emf"/><Relationship Id="rId24" Type="http://schemas.openxmlformats.org/officeDocument/2006/relationships/image" Target="../media/image74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emf"/><Relationship Id="rId12" Type="http://schemas.openxmlformats.org/officeDocument/2006/relationships/image" Target="../media/image74.emf"/><Relationship Id="rId13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61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71.emf"/><Relationship Id="rId10" Type="http://schemas.openxmlformats.org/officeDocument/2006/relationships/image" Target="../media/image7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61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71.emf"/><Relationship Id="rId10" Type="http://schemas.openxmlformats.org/officeDocument/2006/relationships/image" Target="../media/image72.emf"/><Relationship Id="rId11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6.png"/><Relationship Id="rId4" Type="http://schemas.openxmlformats.org/officeDocument/2006/relationships/image" Target="../media/image21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5.emf"/><Relationship Id="rId13" Type="http://schemas.openxmlformats.org/officeDocument/2006/relationships/image" Target="../media/image11.emf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Relationship Id="rId9" Type="http://schemas.openxmlformats.org/officeDocument/2006/relationships/image" Target="../media/image9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.emf"/><Relationship Id="rId21" Type="http://schemas.openxmlformats.org/officeDocument/2006/relationships/image" Target="../media/image15.emf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12.emf"/><Relationship Id="rId15" Type="http://schemas.openxmlformats.org/officeDocument/2006/relationships/image" Target="../media/image17.png"/><Relationship Id="rId16" Type="http://schemas.openxmlformats.org/officeDocument/2006/relationships/image" Target="../media/image29.png"/><Relationship Id="rId17" Type="http://schemas.openxmlformats.org/officeDocument/2006/relationships/image" Target="../media/image13.emf"/><Relationship Id="rId18" Type="http://schemas.openxmlformats.org/officeDocument/2006/relationships/image" Target="../media/image14.emf"/><Relationship Id="rId19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6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Relationship Id="rId9" Type="http://schemas.openxmlformats.org/officeDocument/2006/relationships/image" Target="../media/image17.png"/><Relationship Id="rId1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2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2.emf"/><Relationship Id="rId14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6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Relationship Id="rId9" Type="http://schemas.openxmlformats.org/officeDocument/2006/relationships/image" Target="../media/image17.png"/><Relationship Id="rId10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6.emf"/><Relationship Id="rId4" Type="http://schemas.openxmlformats.org/officeDocument/2006/relationships/image" Target="../media/image44.png"/><Relationship Id="rId5" Type="http://schemas.openxmlformats.org/officeDocument/2006/relationships/image" Target="../media/image25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27.png"/><Relationship Id="rId9" Type="http://schemas.openxmlformats.org/officeDocument/2006/relationships/image" Target="../media/image21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machines (ECE 330)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091" y="1981200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Ampere’s law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57200" y="2705588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Sinusoidal approximation</a:t>
            </a:r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810000"/>
            <a:ext cx="1612900" cy="393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337541" y="2381310"/>
            <a:ext cx="0" cy="324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33500" y="3413474"/>
            <a:ext cx="0" cy="324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21" y="2137049"/>
            <a:ext cx="609600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838" y="2181255"/>
            <a:ext cx="406400" cy="292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749635" y="2137049"/>
            <a:ext cx="2937165" cy="1015663"/>
            <a:chOff x="5642840" y="1685017"/>
            <a:chExt cx="2937165" cy="10156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0605" y="1685017"/>
              <a:ext cx="1384300" cy="3937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42840" y="1685017"/>
              <a:ext cx="2937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                         with sinusoidal currents for steady state operation</a:t>
              </a:r>
              <a:endParaRPr lang="en-US" sz="2000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114221" y="2340249"/>
            <a:ext cx="4577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23521" y="2411816"/>
            <a:ext cx="914400" cy="15817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0" y="2328430"/>
            <a:ext cx="4577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03917" y="3200400"/>
            <a:ext cx="0" cy="324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3600" y="3514532"/>
            <a:ext cx="236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Frequency condition</a:t>
            </a:r>
            <a:endParaRPr lang="en-US" sz="20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23521" y="3993559"/>
            <a:ext cx="914400" cy="1569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51776" y="5208657"/>
            <a:ext cx="375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Electrical </a:t>
            </a:r>
            <a:r>
              <a:rPr lang="en-US" sz="2000" smtClean="0"/>
              <a:t>equation for </a:t>
            </a:r>
            <a:r>
              <a:rPr lang="en-US" sz="2000" dirty="0" smtClean="0"/>
              <a:t>steady state </a:t>
            </a:r>
            <a:r>
              <a:rPr lang="en-US" sz="2000" smtClean="0"/>
              <a:t>operation </a:t>
            </a:r>
            <a:r>
              <a:rPr lang="en-US" sz="2000"/>
              <a:t>with sinusoidal currents </a:t>
            </a:r>
            <a:r>
              <a:rPr lang="en-US" sz="2000" smtClean="0"/>
              <a:t>obeying </a:t>
            </a:r>
            <a:r>
              <a:rPr lang="en-US" sz="2000" dirty="0" smtClean="0"/>
              <a:t>frequency condition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593033" y="6019800"/>
            <a:ext cx="533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51700" y="5803244"/>
            <a:ext cx="1624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Equivalent circuit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06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 flipH="1">
            <a:off x="4353605" y="1901546"/>
            <a:ext cx="1066197" cy="34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4334674" y="5321365"/>
            <a:ext cx="3772538" cy="126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029200" y="1903758"/>
            <a:ext cx="98988" cy="124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5545632" y="5321365"/>
            <a:ext cx="69508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88" y="1408393"/>
            <a:ext cx="4064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16" y="3026509"/>
            <a:ext cx="4953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187" y="2084569"/>
            <a:ext cx="3302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550" y="2053305"/>
            <a:ext cx="508000" cy="2794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 rot="5400000">
            <a:off x="5714276" y="1481716"/>
            <a:ext cx="241051" cy="843854"/>
            <a:chOff x="2463632" y="1475432"/>
            <a:chExt cx="162837" cy="422275"/>
          </a:xfrm>
        </p:grpSpPr>
        <p:grpSp>
          <p:nvGrpSpPr>
            <p:cNvPr id="81" name="Group 369"/>
            <p:cNvGrpSpPr>
              <a:grpSpLocks/>
            </p:cNvGrpSpPr>
            <p:nvPr/>
          </p:nvGrpSpPr>
          <p:grpSpPr bwMode="auto">
            <a:xfrm rot="5400000">
              <a:off x="2443906" y="1504007"/>
              <a:ext cx="211137" cy="153988"/>
              <a:chOff x="2220383" y="1219201"/>
              <a:chExt cx="703790" cy="30797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2220383" y="1381124"/>
                <a:ext cx="74083" cy="317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2273827" y="1258887"/>
                <a:ext cx="152400" cy="7937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2314043" y="1298047"/>
                <a:ext cx="304800" cy="15345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438400" y="1297517"/>
                <a:ext cx="304800" cy="1481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615670" y="1298044"/>
                <a:ext cx="304800" cy="15346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08287" y="1411287"/>
                <a:ext cx="152400" cy="7937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69"/>
            <p:cNvGrpSpPr>
              <a:grpSpLocks/>
            </p:cNvGrpSpPr>
            <p:nvPr/>
          </p:nvGrpSpPr>
          <p:grpSpPr bwMode="auto">
            <a:xfrm rot="16200000">
              <a:off x="2435057" y="1715145"/>
              <a:ext cx="211137" cy="153988"/>
              <a:chOff x="2220383" y="1219201"/>
              <a:chExt cx="703790" cy="30797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220383" y="1381124"/>
                <a:ext cx="74083" cy="317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73827" y="1258887"/>
                <a:ext cx="152400" cy="7937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2314043" y="1298047"/>
                <a:ext cx="304800" cy="15345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438400" y="1297517"/>
                <a:ext cx="304800" cy="1481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615670" y="1298044"/>
                <a:ext cx="304800" cy="15346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808287" y="1411287"/>
                <a:ext cx="152400" cy="7937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65"/>
          <p:cNvGrpSpPr>
            <a:grpSpLocks/>
          </p:cNvGrpSpPr>
          <p:nvPr/>
        </p:nvGrpSpPr>
        <p:grpSpPr bwMode="auto">
          <a:xfrm>
            <a:off x="6848724" y="1765337"/>
            <a:ext cx="685800" cy="304800"/>
            <a:chOff x="2971800" y="533400"/>
            <a:chExt cx="685800" cy="304800"/>
          </a:xfrm>
        </p:grpSpPr>
        <p:grpSp>
          <p:nvGrpSpPr>
            <p:cNvPr id="99" name="Group 55"/>
            <p:cNvGrpSpPr>
              <a:grpSpLocks/>
            </p:cNvGrpSpPr>
            <p:nvPr/>
          </p:nvGrpSpPr>
          <p:grpSpPr bwMode="auto">
            <a:xfrm>
              <a:off x="2971800" y="533400"/>
              <a:ext cx="228600" cy="304800"/>
              <a:chOff x="2971800" y="533400"/>
              <a:chExt cx="228600" cy="304800"/>
            </a:xfrm>
          </p:grpSpPr>
          <p:sp>
            <p:nvSpPr>
              <p:cNvPr id="170" name="Arc 169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" name="Group 56"/>
            <p:cNvGrpSpPr>
              <a:grpSpLocks/>
            </p:cNvGrpSpPr>
            <p:nvPr/>
          </p:nvGrpSpPr>
          <p:grpSpPr bwMode="auto">
            <a:xfrm>
              <a:off x="3200400" y="533400"/>
              <a:ext cx="228600" cy="304800"/>
              <a:chOff x="2971800" y="533400"/>
              <a:chExt cx="228600" cy="304800"/>
            </a:xfrm>
          </p:grpSpPr>
          <p:sp>
            <p:nvSpPr>
              <p:cNvPr id="168" name="Arc 167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Arc 168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5" name="Group 59"/>
            <p:cNvGrpSpPr>
              <a:grpSpLocks/>
            </p:cNvGrpSpPr>
            <p:nvPr/>
          </p:nvGrpSpPr>
          <p:grpSpPr bwMode="auto">
            <a:xfrm>
              <a:off x="3429000" y="533400"/>
              <a:ext cx="228600" cy="304800"/>
              <a:chOff x="2971800" y="533400"/>
              <a:chExt cx="228600" cy="304800"/>
            </a:xfrm>
          </p:grpSpPr>
          <p:sp>
            <p:nvSpPr>
              <p:cNvPr id="166" name="Arc 165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173" name="Straight Connector 172"/>
          <p:cNvCxnSpPr/>
          <p:nvPr/>
        </p:nvCxnSpPr>
        <p:spPr>
          <a:xfrm flipH="1" flipV="1">
            <a:off x="6266382" y="1904441"/>
            <a:ext cx="5726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7534524" y="1917737"/>
            <a:ext cx="5726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8107212" y="1911367"/>
            <a:ext cx="0" cy="34419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62" y="4747191"/>
            <a:ext cx="406400" cy="317500"/>
          </a:xfrm>
          <a:prstGeom prst="rect">
            <a:avLst/>
          </a:prstGeom>
        </p:spPr>
      </p:pic>
      <p:sp>
        <p:nvSpPr>
          <p:cNvPr id="19" name="Diamond 18"/>
          <p:cNvSpPr/>
          <p:nvPr/>
        </p:nvSpPr>
        <p:spPr>
          <a:xfrm>
            <a:off x="7688112" y="3091888"/>
            <a:ext cx="838200" cy="1200085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312" y="3320832"/>
            <a:ext cx="177800" cy="1905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3860800"/>
            <a:ext cx="76200" cy="2540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380360" y="117864"/>
            <a:ext cx="1137024" cy="1101336"/>
            <a:chOff x="380360" y="117864"/>
            <a:chExt cx="1137024" cy="1101336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381000" y="609600"/>
              <a:ext cx="906908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80360" y="117864"/>
              <a:ext cx="1137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FF0000"/>
                  </a:solidFill>
                </a:rPr>
                <a:t>Three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114" y="2419083"/>
            <a:ext cx="177800" cy="1905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914" y="4588442"/>
            <a:ext cx="76200" cy="254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528512" y="2019300"/>
            <a:ext cx="2044330" cy="3935589"/>
            <a:chOff x="528512" y="2019300"/>
            <a:chExt cx="2044330" cy="393558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042" y="2019300"/>
              <a:ext cx="1955800" cy="342900"/>
            </a:xfrm>
            <a:prstGeom prst="rect">
              <a:avLst/>
            </a:prstGeom>
          </p:spPr>
        </p:pic>
        <p:sp>
          <p:nvSpPr>
            <p:cNvPr id="72" name="Freeform 71"/>
            <p:cNvSpPr/>
            <p:nvPr/>
          </p:nvSpPr>
          <p:spPr>
            <a:xfrm rot="16652560" flipV="1">
              <a:off x="-1086504" y="4075883"/>
              <a:ext cx="3494022" cy="263989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90600" y="4533900"/>
            <a:ext cx="3043673" cy="903993"/>
            <a:chOff x="1920634" y="5122676"/>
            <a:chExt cx="3043673" cy="903993"/>
          </a:xfrm>
        </p:grpSpPr>
        <p:sp>
          <p:nvSpPr>
            <p:cNvPr id="74" name="Freeform 73"/>
            <p:cNvSpPr/>
            <p:nvPr/>
          </p:nvSpPr>
          <p:spPr>
            <a:xfrm rot="12948589" flipV="1">
              <a:off x="3218766" y="5974311"/>
              <a:ext cx="1745541" cy="52358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20634" y="5122676"/>
              <a:ext cx="1955800" cy="342900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1238444" y="3581400"/>
            <a:ext cx="1295400" cy="838200"/>
            <a:chOff x="2233290" y="4868849"/>
            <a:chExt cx="1295400" cy="83820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3290" y="4868849"/>
              <a:ext cx="1295400" cy="342900"/>
            </a:xfrm>
            <a:prstGeom prst="rect">
              <a:avLst/>
            </a:prstGeom>
          </p:spPr>
        </p:pic>
        <p:sp>
          <p:nvSpPr>
            <p:cNvPr id="78" name="Freeform 77"/>
            <p:cNvSpPr/>
            <p:nvPr/>
          </p:nvSpPr>
          <p:spPr>
            <a:xfrm rot="4677176" flipH="1" flipV="1">
              <a:off x="2782152" y="5440416"/>
              <a:ext cx="449564" cy="83701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627851" y="6421178"/>
            <a:ext cx="1480253" cy="319650"/>
            <a:chOff x="3155247" y="6271650"/>
            <a:chExt cx="1480253" cy="319650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33800" y="6324600"/>
              <a:ext cx="901700" cy="266700"/>
            </a:xfrm>
            <a:prstGeom prst="rect">
              <a:avLst/>
            </a:prstGeom>
          </p:spPr>
        </p:pic>
        <p:sp>
          <p:nvSpPr>
            <p:cNvPr id="96" name="Freeform 95"/>
            <p:cNvSpPr/>
            <p:nvPr/>
          </p:nvSpPr>
          <p:spPr>
            <a:xfrm rot="1239141">
              <a:off x="3155247" y="6271650"/>
              <a:ext cx="580693" cy="103152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042" y="5918380"/>
            <a:ext cx="3860800" cy="3302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500" y="3416300"/>
            <a:ext cx="495300" cy="31750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4791080" y="5748772"/>
            <a:ext cx="4178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</a:rPr>
              <a:t>Equivalent circuit is exactly the same as in the two phase case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80360" y="117864"/>
            <a:ext cx="1137024" cy="1101336"/>
            <a:chOff x="380360" y="117864"/>
            <a:chExt cx="1137024" cy="1101336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381000" y="609600"/>
              <a:ext cx="906908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80360" y="117864"/>
              <a:ext cx="1137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Three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16216" y="1828800"/>
            <a:ext cx="3268512" cy="2914950"/>
            <a:chOff x="4000500" y="1408393"/>
            <a:chExt cx="4525812" cy="3944957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4353606" y="1903758"/>
              <a:ext cx="1947013" cy="124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334674" y="5321365"/>
              <a:ext cx="3772538" cy="1263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029200" y="1903758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>
              <a:off x="5545632" y="5321365"/>
              <a:ext cx="6950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788" y="1408393"/>
              <a:ext cx="406400" cy="317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316" y="3026509"/>
              <a:ext cx="495300" cy="317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9550" y="2053305"/>
              <a:ext cx="508000" cy="279400"/>
            </a:xfrm>
            <a:prstGeom prst="rect">
              <a:avLst/>
            </a:prstGeom>
          </p:spPr>
        </p:pic>
        <p:grpSp>
          <p:nvGrpSpPr>
            <p:cNvPr id="97" name="Group 65"/>
            <p:cNvGrpSpPr>
              <a:grpSpLocks/>
            </p:cNvGrpSpPr>
            <p:nvPr/>
          </p:nvGrpSpPr>
          <p:grpSpPr bwMode="auto">
            <a:xfrm>
              <a:off x="6848724" y="1765337"/>
              <a:ext cx="685800" cy="304800"/>
              <a:chOff x="2971800" y="533400"/>
              <a:chExt cx="685800" cy="304800"/>
            </a:xfrm>
          </p:grpSpPr>
          <p:grpSp>
            <p:nvGrpSpPr>
              <p:cNvPr id="99" name="Group 55"/>
              <p:cNvGrpSpPr>
                <a:grpSpLocks/>
              </p:cNvGrpSpPr>
              <p:nvPr/>
            </p:nvGrpSpPr>
            <p:grpSpPr bwMode="auto">
              <a:xfrm>
                <a:off x="29718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4" name="Group 56"/>
              <p:cNvGrpSpPr>
                <a:grpSpLocks/>
              </p:cNvGrpSpPr>
              <p:nvPr/>
            </p:nvGrpSpPr>
            <p:grpSpPr bwMode="auto">
              <a:xfrm>
                <a:off x="32004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68" name="Arc 167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9" name="Arc 168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5" name="Group 59"/>
              <p:cNvGrpSpPr>
                <a:grpSpLocks/>
              </p:cNvGrpSpPr>
              <p:nvPr/>
            </p:nvGrpSpPr>
            <p:grpSpPr bwMode="auto">
              <a:xfrm>
                <a:off x="34290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173" name="Straight Connector 172"/>
            <p:cNvCxnSpPr/>
            <p:nvPr/>
          </p:nvCxnSpPr>
          <p:spPr>
            <a:xfrm flipH="1" flipV="1">
              <a:off x="6266382" y="1904441"/>
              <a:ext cx="57268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7534524" y="1917737"/>
              <a:ext cx="57268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8107212" y="1911367"/>
              <a:ext cx="0" cy="344198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1862" y="4747191"/>
              <a:ext cx="406400" cy="317500"/>
            </a:xfrm>
            <a:prstGeom prst="rect">
              <a:avLst/>
            </a:prstGeom>
          </p:spPr>
        </p:pic>
        <p:sp>
          <p:nvSpPr>
            <p:cNvPr id="19" name="Diamond 18"/>
            <p:cNvSpPr/>
            <p:nvPr/>
          </p:nvSpPr>
          <p:spPr>
            <a:xfrm>
              <a:off x="7688112" y="3091888"/>
              <a:ext cx="838200" cy="120008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8312" y="3320832"/>
              <a:ext cx="177800" cy="190500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77200" y="3860800"/>
              <a:ext cx="76200" cy="254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6114" y="2419083"/>
              <a:ext cx="177800" cy="1905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6914" y="4588442"/>
              <a:ext cx="76200" cy="254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0500" y="3416300"/>
              <a:ext cx="495300" cy="317500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818" y="4996210"/>
            <a:ext cx="901700" cy="26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307" y="2221844"/>
            <a:ext cx="22225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5425909"/>
            <a:ext cx="27305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307" y="3547055"/>
            <a:ext cx="33782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007" y="4716636"/>
            <a:ext cx="4419600" cy="698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1665" y="5591009"/>
            <a:ext cx="2993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Phasor</a:t>
            </a:r>
            <a:r>
              <a:rPr lang="en-US" sz="2000" dirty="0" smtClean="0"/>
              <a:t> diagrams: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Generator/motor action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Under/over excited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76321" y="1968345"/>
            <a:ext cx="2667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Poles of a synchronous machine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444"/>
          <a:stretch/>
        </p:blipFill>
        <p:spPr>
          <a:xfrm>
            <a:off x="658091" y="1445347"/>
            <a:ext cx="24384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271" y="2215340"/>
            <a:ext cx="1689100" cy="698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7200" y="4051960"/>
            <a:ext cx="8229600" cy="2753856"/>
            <a:chOff x="685800" y="4470400"/>
            <a:chExt cx="8229600" cy="2753856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4470400"/>
              <a:ext cx="82296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 poles:   Whatever happens </a:t>
              </a:r>
              <a:r>
                <a:rPr lang="en-US" sz="2400" dirty="0" smtClean="0"/>
                <a:t>electrically over              in a 2-pole machines is </a:t>
              </a:r>
              <a:r>
                <a:rPr lang="en-US" sz="2400" dirty="0" smtClean="0"/>
                <a:t>achieved over 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8 </a:t>
              </a:r>
              <a:r>
                <a:rPr lang="en-US" sz="2400" dirty="0"/>
                <a:t>poles: </a:t>
              </a:r>
              <a:r>
                <a:rPr lang="en-US" sz="2400" dirty="0" smtClean="0"/>
                <a:t>  Whatever </a:t>
              </a:r>
              <a:r>
                <a:rPr lang="en-US" sz="2400" dirty="0"/>
                <a:t>happens </a:t>
              </a:r>
              <a:r>
                <a:rPr lang="en-US" sz="2400" dirty="0" smtClean="0"/>
                <a:t>electrically over              in a 2-pole machine </a:t>
              </a:r>
              <a:r>
                <a:rPr lang="en-US" sz="2400" dirty="0" smtClean="0"/>
                <a:t>is </a:t>
              </a:r>
              <a:r>
                <a:rPr lang="en-US" sz="2400" dirty="0"/>
                <a:t>achieved over 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    poles:  Similarly, the same is achieved over </a:t>
              </a:r>
              <a:endParaRPr lang="en-US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4546600"/>
              <a:ext cx="736600" cy="317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0635" y="4940300"/>
              <a:ext cx="584200" cy="317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6200" y="5676900"/>
              <a:ext cx="736600" cy="317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0" y="6844640"/>
              <a:ext cx="177800" cy="203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7110" y="5957065"/>
              <a:ext cx="647700" cy="55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2062" y="6538456"/>
              <a:ext cx="800100" cy="685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57200" y="3585136"/>
            <a:ext cx="304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Courtesy: </a:t>
            </a:r>
            <a:r>
              <a:rPr lang="en-US" dirty="0" err="1" smtClean="0"/>
              <a:t>Allaboutcircuits.com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7728" y="2057632"/>
            <a:ext cx="1239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3-phase, </a:t>
            </a:r>
            <a:r>
              <a:rPr lang="en-US" sz="2000" smtClean="0"/>
              <a:t>4-pole machine</a:t>
            </a:r>
            <a:endParaRPr lang="en-US" sz="2000" dirty="0"/>
          </a:p>
        </p:txBody>
      </p:sp>
      <p:sp>
        <p:nvSpPr>
          <p:cNvPr id="10" name="Right Brace 9"/>
          <p:cNvSpPr/>
          <p:nvPr/>
        </p:nvSpPr>
        <p:spPr>
          <a:xfrm>
            <a:off x="3096490" y="1445347"/>
            <a:ext cx="436447" cy="2042297"/>
          </a:xfrm>
          <a:prstGeom prst="rightBrace">
            <a:avLst>
              <a:gd name="adj1" fmla="val 5265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80360" y="117864"/>
            <a:ext cx="1137024" cy="1101336"/>
            <a:chOff x="380360" y="117864"/>
            <a:chExt cx="1137024" cy="1101336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381000" y="609600"/>
              <a:ext cx="906908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80360" y="117864"/>
              <a:ext cx="1137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Three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16216" y="1828800"/>
            <a:ext cx="3268512" cy="2914950"/>
            <a:chOff x="4000500" y="1408393"/>
            <a:chExt cx="4525812" cy="3944957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4353606" y="1903758"/>
              <a:ext cx="1947013" cy="124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334674" y="5321365"/>
              <a:ext cx="3772538" cy="1263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029200" y="1903758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>
              <a:off x="5545632" y="5321365"/>
              <a:ext cx="6950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788" y="1408393"/>
              <a:ext cx="406400" cy="317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316" y="3026509"/>
              <a:ext cx="495300" cy="317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9550" y="2053305"/>
              <a:ext cx="508000" cy="279400"/>
            </a:xfrm>
            <a:prstGeom prst="rect">
              <a:avLst/>
            </a:prstGeom>
          </p:spPr>
        </p:pic>
        <p:grpSp>
          <p:nvGrpSpPr>
            <p:cNvPr id="97" name="Group 65"/>
            <p:cNvGrpSpPr>
              <a:grpSpLocks/>
            </p:cNvGrpSpPr>
            <p:nvPr/>
          </p:nvGrpSpPr>
          <p:grpSpPr bwMode="auto">
            <a:xfrm>
              <a:off x="6848724" y="1765337"/>
              <a:ext cx="685800" cy="304800"/>
              <a:chOff x="2971800" y="533400"/>
              <a:chExt cx="685800" cy="304800"/>
            </a:xfrm>
          </p:grpSpPr>
          <p:grpSp>
            <p:nvGrpSpPr>
              <p:cNvPr id="99" name="Group 55"/>
              <p:cNvGrpSpPr>
                <a:grpSpLocks/>
              </p:cNvGrpSpPr>
              <p:nvPr/>
            </p:nvGrpSpPr>
            <p:grpSpPr bwMode="auto">
              <a:xfrm>
                <a:off x="29718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4" name="Group 56"/>
              <p:cNvGrpSpPr>
                <a:grpSpLocks/>
              </p:cNvGrpSpPr>
              <p:nvPr/>
            </p:nvGrpSpPr>
            <p:grpSpPr bwMode="auto">
              <a:xfrm>
                <a:off x="32004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68" name="Arc 167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9" name="Arc 168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5" name="Group 59"/>
              <p:cNvGrpSpPr>
                <a:grpSpLocks/>
              </p:cNvGrpSpPr>
              <p:nvPr/>
            </p:nvGrpSpPr>
            <p:grpSpPr bwMode="auto">
              <a:xfrm>
                <a:off x="34290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173" name="Straight Connector 172"/>
            <p:cNvCxnSpPr/>
            <p:nvPr/>
          </p:nvCxnSpPr>
          <p:spPr>
            <a:xfrm flipH="1" flipV="1">
              <a:off x="6266382" y="1904441"/>
              <a:ext cx="57268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7534524" y="1917737"/>
              <a:ext cx="57268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8107212" y="1911367"/>
              <a:ext cx="0" cy="344198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1862" y="4747191"/>
              <a:ext cx="406400" cy="317500"/>
            </a:xfrm>
            <a:prstGeom prst="rect">
              <a:avLst/>
            </a:prstGeom>
          </p:spPr>
        </p:pic>
        <p:sp>
          <p:nvSpPr>
            <p:cNvPr id="19" name="Diamond 18"/>
            <p:cNvSpPr/>
            <p:nvPr/>
          </p:nvSpPr>
          <p:spPr>
            <a:xfrm>
              <a:off x="7688112" y="3091888"/>
              <a:ext cx="838200" cy="120008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8312" y="3320832"/>
              <a:ext cx="177800" cy="190500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77200" y="3860800"/>
              <a:ext cx="76200" cy="254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6114" y="2419083"/>
              <a:ext cx="177800" cy="1905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6914" y="4588442"/>
              <a:ext cx="76200" cy="254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0500" y="3416300"/>
              <a:ext cx="495300" cy="317500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818" y="4996210"/>
            <a:ext cx="901700" cy="26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307" y="2221844"/>
            <a:ext cx="22225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5425909"/>
            <a:ext cx="27305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307" y="3547055"/>
            <a:ext cx="33782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007" y="4716636"/>
            <a:ext cx="4419600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774" y="5743471"/>
            <a:ext cx="22606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Salient pole machine: </a:t>
            </a:r>
            <a:r>
              <a:rPr lang="en-US" sz="3600" i="1" dirty="0"/>
              <a:t>A small </a:t>
            </a:r>
            <a:r>
              <a:rPr lang="en-US" sz="3600" i="1" dirty="0" smtClean="0"/>
              <a:t>digression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3784600" cy="28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16103"/>
            <a:ext cx="3225800" cy="1718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897" t="5456" r="5104" b="4323"/>
          <a:stretch/>
        </p:blipFill>
        <p:spPr>
          <a:xfrm>
            <a:off x="5562600" y="2823809"/>
            <a:ext cx="3352800" cy="3781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0073" y="235295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Analysis </a:t>
            </a:r>
            <a:r>
              <a:rPr lang="en-US" smtClean="0"/>
              <a:t>is omitted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 rot="7897010">
            <a:off x="1160244" y="3264246"/>
            <a:ext cx="580693" cy="103152"/>
          </a:xfrm>
          <a:custGeom>
            <a:avLst/>
            <a:gdLst>
              <a:gd name="connsiteX0" fmla="*/ 247 w 595993"/>
              <a:gd name="connsiteY0" fmla="*/ 0 h 628428"/>
              <a:gd name="connsiteX1" fmla="*/ 97229 w 595993"/>
              <a:gd name="connsiteY1" fmla="*/ 609600 h 628428"/>
              <a:gd name="connsiteX2" fmla="*/ 595993 w 595993"/>
              <a:gd name="connsiteY2" fmla="*/ 484909 h 62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993" h="628428">
                <a:moveTo>
                  <a:pt x="247" y="0"/>
                </a:moveTo>
                <a:cubicBezTo>
                  <a:pt x="-908" y="264391"/>
                  <a:pt x="-2062" y="528782"/>
                  <a:pt x="97229" y="609600"/>
                </a:cubicBezTo>
                <a:cubicBezTo>
                  <a:pt x="196520" y="690418"/>
                  <a:pt x="595993" y="484909"/>
                  <a:pt x="595993" y="484909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800049" flipV="1">
            <a:off x="4773894" y="2496022"/>
            <a:ext cx="846070" cy="119886"/>
          </a:xfrm>
          <a:custGeom>
            <a:avLst/>
            <a:gdLst>
              <a:gd name="connsiteX0" fmla="*/ 247 w 595993"/>
              <a:gd name="connsiteY0" fmla="*/ 0 h 628428"/>
              <a:gd name="connsiteX1" fmla="*/ 97229 w 595993"/>
              <a:gd name="connsiteY1" fmla="*/ 609600 h 628428"/>
              <a:gd name="connsiteX2" fmla="*/ 595993 w 595993"/>
              <a:gd name="connsiteY2" fmla="*/ 484909 h 62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993" h="628428">
                <a:moveTo>
                  <a:pt x="247" y="0"/>
                </a:moveTo>
                <a:cubicBezTo>
                  <a:pt x="-908" y="264391"/>
                  <a:pt x="-2062" y="528782"/>
                  <a:pt x="97229" y="609600"/>
                </a:cubicBezTo>
                <a:cubicBezTo>
                  <a:pt x="196520" y="690418"/>
                  <a:pt x="595993" y="484909"/>
                  <a:pt x="595993" y="484909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304800" y="1636437"/>
            <a:ext cx="3762375" cy="3780752"/>
            <a:chOff x="1586395" y="361631"/>
            <a:chExt cx="5343136" cy="5421404"/>
          </a:xfrm>
        </p:grpSpPr>
        <p:sp>
          <p:nvSpPr>
            <p:cNvPr id="66" name="Oval 65"/>
            <p:cNvSpPr/>
            <p:nvPr/>
          </p:nvSpPr>
          <p:spPr>
            <a:xfrm>
              <a:off x="2057400" y="914400"/>
              <a:ext cx="4419600" cy="441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476500" y="1333500"/>
              <a:ext cx="3581400" cy="358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57650" y="4953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057650" y="53340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4770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6383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229100" y="6667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813983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ultiply 73"/>
            <p:cNvSpPr/>
            <p:nvPr/>
          </p:nvSpPr>
          <p:spPr>
            <a:xfrm>
              <a:off x="6457950" y="288471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Multiply 74"/>
            <p:cNvSpPr/>
            <p:nvPr/>
          </p:nvSpPr>
          <p:spPr>
            <a:xfrm>
              <a:off x="4038600" y="530406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2" idx="6"/>
              <a:endCxn id="71" idx="2"/>
            </p:cNvCxnSpPr>
            <p:nvPr/>
          </p:nvCxnSpPr>
          <p:spPr>
            <a:xfrm>
              <a:off x="2057400" y="3124200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9" idx="4"/>
              <a:endCxn id="70" idx="0"/>
            </p:cNvCxnSpPr>
            <p:nvPr/>
          </p:nvCxnSpPr>
          <p:spPr>
            <a:xfrm>
              <a:off x="4267200" y="914400"/>
              <a:ext cx="0" cy="44196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1" idx="7"/>
              <a:endCxn id="94" idx="3"/>
            </p:cNvCxnSpPr>
            <p:nvPr/>
          </p:nvCxnSpPr>
          <p:spPr>
            <a:xfrm flipV="1">
              <a:off x="3184537" y="2290930"/>
              <a:ext cx="2211647" cy="165959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8" idx="5"/>
              <a:endCxn id="89" idx="1"/>
            </p:cNvCxnSpPr>
            <p:nvPr/>
          </p:nvCxnSpPr>
          <p:spPr>
            <a:xfrm>
              <a:off x="3453349" y="2027545"/>
              <a:ext cx="1642527" cy="21668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3095625" y="1669821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034500" y="413297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05426" y="1956932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826813" y="3889146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267075" y="184127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002496" y="406059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Multiply 85"/>
            <p:cNvSpPr/>
            <p:nvPr/>
          </p:nvSpPr>
          <p:spPr>
            <a:xfrm>
              <a:off x="5286376" y="1926996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Multiply 86"/>
            <p:cNvSpPr/>
            <p:nvPr/>
          </p:nvSpPr>
          <p:spPr>
            <a:xfrm>
              <a:off x="5015450" y="410303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000" r="-32000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493" r="-281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714" r="-857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4694" r="-40816" b="-67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68" r="-2740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571" r="-94286" b="-6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4000" r="-42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8571" r="-102857"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Arc 95"/>
            <p:cNvSpPr/>
            <p:nvPr/>
          </p:nvSpPr>
          <p:spPr>
            <a:xfrm rot="17576877">
              <a:off x="3798296" y="2584685"/>
              <a:ext cx="914400" cy="914400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571" r="-2381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78292" y="164577"/>
            <a:ext cx="2750908" cy="1359423"/>
            <a:chOff x="2278292" y="164577"/>
            <a:chExt cx="2750908" cy="1359423"/>
          </a:xfrm>
        </p:grpSpPr>
        <p:sp>
          <p:nvSpPr>
            <p:cNvPr id="53" name="TextBox 52"/>
            <p:cNvSpPr txBox="1"/>
            <p:nvPr/>
          </p:nvSpPr>
          <p:spPr>
            <a:xfrm>
              <a:off x="2278292" y="164577"/>
              <a:ext cx="2750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induction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895600" y="990600"/>
              <a:ext cx="212504" cy="533400"/>
              <a:chOff x="2828807" y="990600"/>
              <a:chExt cx="212504" cy="533400"/>
            </a:xfrm>
          </p:grpSpPr>
          <p:cxnSp>
            <p:nvCxnSpPr>
              <p:cNvPr id="35" name="Straight Connector 34"/>
              <p:cNvCxnSpPr>
                <a:stCxn id="36" idx="2"/>
              </p:cNvCxnSpPr>
              <p:nvPr/>
            </p:nvCxnSpPr>
            <p:spPr>
              <a:xfrm flipV="1">
                <a:off x="2828807" y="990600"/>
                <a:ext cx="94753" cy="4467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2923561" y="990600"/>
                <a:ext cx="117750" cy="533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4501936" y="1537406"/>
            <a:ext cx="3119803" cy="2081099"/>
            <a:chOff x="1328529" y="1644198"/>
            <a:chExt cx="3119803" cy="2081099"/>
          </a:xfrm>
        </p:grpSpPr>
        <p:sp>
          <p:nvSpPr>
            <p:cNvPr id="59" name="Rectangle 58"/>
            <p:cNvSpPr/>
            <p:nvPr/>
          </p:nvSpPr>
          <p:spPr>
            <a:xfrm>
              <a:off x="1328529" y="1644198"/>
              <a:ext cx="3119803" cy="20810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16100" y="1816100"/>
              <a:ext cx="2146300" cy="16891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467665" y="3812985"/>
            <a:ext cx="3373883" cy="669718"/>
            <a:chOff x="4467665" y="3812985"/>
            <a:chExt cx="3373883" cy="669718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09448" y="4216003"/>
              <a:ext cx="2832100" cy="2667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665" y="3812985"/>
              <a:ext cx="241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Synchronous operation: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67665" y="4829873"/>
            <a:ext cx="2472023" cy="663095"/>
            <a:chOff x="4467665" y="4829873"/>
            <a:chExt cx="2472023" cy="663095"/>
          </a:xfrm>
        </p:grpSpPr>
        <p:sp>
          <p:nvSpPr>
            <p:cNvPr id="102" name="TextBox 101"/>
            <p:cNvSpPr txBox="1"/>
            <p:nvPr/>
          </p:nvSpPr>
          <p:spPr>
            <a:xfrm>
              <a:off x="4467665" y="4829873"/>
              <a:ext cx="2472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Asynchronous operation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29200" y="5200868"/>
              <a:ext cx="876300" cy="292100"/>
            </a:xfrm>
            <a:prstGeom prst="rect">
              <a:avLst/>
            </a:prstGeom>
          </p:spPr>
        </p:pic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382" y="1272260"/>
            <a:ext cx="1816100" cy="1905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123451" y="5546374"/>
            <a:ext cx="2801349" cy="1011567"/>
            <a:chOff x="5123451" y="5546374"/>
            <a:chExt cx="2801349" cy="101156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66326" y="5715000"/>
              <a:ext cx="1231900" cy="190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69000" y="6133443"/>
              <a:ext cx="1955800" cy="3175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03861" y="5740400"/>
              <a:ext cx="127000" cy="1397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40293" y="6222343"/>
              <a:ext cx="127000" cy="139700"/>
            </a:xfrm>
            <a:prstGeom prst="rect">
              <a:avLst/>
            </a:prstGeom>
          </p:spPr>
        </p:pic>
        <p:sp>
          <p:nvSpPr>
            <p:cNvPr id="105" name="Freeform 104"/>
            <p:cNvSpPr/>
            <p:nvPr/>
          </p:nvSpPr>
          <p:spPr>
            <a:xfrm rot="1239141">
              <a:off x="5123451" y="5737890"/>
              <a:ext cx="580693" cy="103152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5734539" y="5546374"/>
              <a:ext cx="231787" cy="1011567"/>
            </a:xfrm>
            <a:prstGeom prst="leftBrace">
              <a:avLst>
                <a:gd name="adj1" fmla="val 23529"/>
                <a:gd name="adj2" fmla="val 51532"/>
              </a:avLst>
            </a:prstGeom>
            <a:noFill/>
            <a:ln w="57150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3527" y="5859338"/>
            <a:ext cx="1309839" cy="398277"/>
            <a:chOff x="6858000" y="5105400"/>
            <a:chExt cx="1309839" cy="398277"/>
          </a:xfrm>
        </p:grpSpPr>
        <p:sp>
          <p:nvSpPr>
            <p:cNvPr id="107" name="Rectangle 106"/>
            <p:cNvSpPr/>
            <p:nvPr/>
          </p:nvSpPr>
          <p:spPr>
            <a:xfrm>
              <a:off x="6858000" y="5105400"/>
              <a:ext cx="1309839" cy="388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135807" y="5256613"/>
              <a:ext cx="127000" cy="1397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274946" y="5134345"/>
              <a:ext cx="670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/>
                <a:t>= slip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44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501936" y="1537406"/>
            <a:ext cx="3119803" cy="2081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292" y="164577"/>
            <a:ext cx="2750908" cy="1359423"/>
            <a:chOff x="2278292" y="164577"/>
            <a:chExt cx="2750908" cy="1359423"/>
          </a:xfrm>
        </p:grpSpPr>
        <p:sp>
          <p:nvSpPr>
            <p:cNvPr id="7" name="TextBox 6"/>
            <p:cNvSpPr txBox="1"/>
            <p:nvPr/>
          </p:nvSpPr>
          <p:spPr>
            <a:xfrm>
              <a:off x="2278292" y="164577"/>
              <a:ext cx="2750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induction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95600" y="990600"/>
              <a:ext cx="212504" cy="533400"/>
              <a:chOff x="2828807" y="990600"/>
              <a:chExt cx="212504" cy="5334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828807" y="990600"/>
                <a:ext cx="94753" cy="4467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923561" y="990600"/>
                <a:ext cx="117750" cy="533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7659571" y="2738940"/>
            <a:ext cx="137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Notice </a:t>
            </a:r>
            <a:r>
              <a:rPr lang="en-US" i="1" smtClean="0"/>
              <a:t>the difference!</a:t>
            </a:r>
            <a:endParaRPr lang="en-US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76" y="1733405"/>
            <a:ext cx="2832100" cy="168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4800" y="1636437"/>
            <a:ext cx="3762375" cy="3780752"/>
            <a:chOff x="1586395" y="361631"/>
            <a:chExt cx="5343136" cy="5421404"/>
          </a:xfrm>
        </p:grpSpPr>
        <p:sp>
          <p:nvSpPr>
            <p:cNvPr id="14" name="Oval 13"/>
            <p:cNvSpPr/>
            <p:nvPr/>
          </p:nvSpPr>
          <p:spPr>
            <a:xfrm>
              <a:off x="2057400" y="914400"/>
              <a:ext cx="4419600" cy="441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6500" y="1333500"/>
              <a:ext cx="3581400" cy="358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57650" y="4953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57650" y="53340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770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383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29100" y="6667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813983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6457950" y="288471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ultiply 22"/>
            <p:cNvSpPr/>
            <p:nvPr/>
          </p:nvSpPr>
          <p:spPr>
            <a:xfrm>
              <a:off x="4038600" y="530406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057400" y="3124200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267200" y="914400"/>
              <a:ext cx="0" cy="44196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184537" y="2290930"/>
              <a:ext cx="2211647" cy="165959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53349" y="2027545"/>
              <a:ext cx="1642527" cy="21668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095625" y="1669821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34500" y="413297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05426" y="1956932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26813" y="3889146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267075" y="184127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002496" y="406059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5286376" y="1926996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5015450" y="410303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000" r="-32000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493" r="-281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714" r="-857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4694" r="-40816" b="-67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68" r="-2740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571" r="-94286" b="-6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4000" r="-42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8571" r="-102857"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/>
            <p:cNvSpPr/>
            <p:nvPr/>
          </p:nvSpPr>
          <p:spPr>
            <a:xfrm rot="17576877">
              <a:off x="3798296" y="2584685"/>
              <a:ext cx="914400" cy="914400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571" r="-2381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97631" y="3864459"/>
            <a:ext cx="1958474" cy="735943"/>
            <a:chOff x="5966326" y="5715000"/>
            <a:chExt cx="1958474" cy="73594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66326" y="5715000"/>
              <a:ext cx="1231900" cy="190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69000" y="6133443"/>
              <a:ext cx="1955800" cy="317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03861" y="5740400"/>
              <a:ext cx="127000" cy="1397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40293" y="6222343"/>
              <a:ext cx="127000" cy="139700"/>
            </a:xfrm>
            <a:prstGeom prst="rect">
              <a:avLst/>
            </a:prstGeom>
          </p:spPr>
        </p:pic>
      </p:grpSp>
      <p:sp>
        <p:nvSpPr>
          <p:cNvPr id="68" name="Freeform 67"/>
          <p:cNvSpPr/>
          <p:nvPr/>
        </p:nvSpPr>
        <p:spPr>
          <a:xfrm rot="9566825">
            <a:off x="7501533" y="2539899"/>
            <a:ext cx="527188" cy="311516"/>
          </a:xfrm>
          <a:custGeom>
            <a:avLst/>
            <a:gdLst>
              <a:gd name="connsiteX0" fmla="*/ 247 w 595993"/>
              <a:gd name="connsiteY0" fmla="*/ 0 h 628428"/>
              <a:gd name="connsiteX1" fmla="*/ 97229 w 595993"/>
              <a:gd name="connsiteY1" fmla="*/ 609600 h 628428"/>
              <a:gd name="connsiteX2" fmla="*/ 595993 w 595993"/>
              <a:gd name="connsiteY2" fmla="*/ 484909 h 62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993" h="628428">
                <a:moveTo>
                  <a:pt x="247" y="0"/>
                </a:moveTo>
                <a:cubicBezTo>
                  <a:pt x="-908" y="264391"/>
                  <a:pt x="-2062" y="528782"/>
                  <a:pt x="97229" y="609600"/>
                </a:cubicBezTo>
                <a:cubicBezTo>
                  <a:pt x="196520" y="690418"/>
                  <a:pt x="595993" y="484909"/>
                  <a:pt x="595993" y="484909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718501" y="6305250"/>
            <a:ext cx="5452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Agenda:</a:t>
            </a:r>
            <a:r>
              <a:rPr lang="en-US" sz="2400" dirty="0" smtClean="0"/>
              <a:t> </a:t>
            </a:r>
            <a:r>
              <a:rPr lang="en-US" sz="2400" i="1" dirty="0" smtClean="0"/>
              <a:t>Deriving the equivalent circuit…</a:t>
            </a:r>
            <a:endParaRPr lang="en-US" sz="24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4417720" y="4713835"/>
            <a:ext cx="23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Steady-state operation: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3092" y="5183953"/>
            <a:ext cx="2349500" cy="3175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3185" y="5278097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 flipV="1">
            <a:off x="4501936" y="3707302"/>
            <a:ext cx="3119803" cy="11473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1936" y="1537406"/>
            <a:ext cx="3119803" cy="2081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292" y="164577"/>
            <a:ext cx="2750908" cy="1359423"/>
            <a:chOff x="2278292" y="164577"/>
            <a:chExt cx="2750908" cy="1359423"/>
          </a:xfrm>
        </p:grpSpPr>
        <p:sp>
          <p:nvSpPr>
            <p:cNvPr id="7" name="TextBox 6"/>
            <p:cNvSpPr txBox="1"/>
            <p:nvPr/>
          </p:nvSpPr>
          <p:spPr>
            <a:xfrm>
              <a:off x="2278292" y="164577"/>
              <a:ext cx="2750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induction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95600" y="990600"/>
              <a:ext cx="212504" cy="533400"/>
              <a:chOff x="2828807" y="990600"/>
              <a:chExt cx="212504" cy="5334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828807" y="990600"/>
                <a:ext cx="94753" cy="4467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923561" y="990600"/>
                <a:ext cx="117750" cy="533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76" y="1733405"/>
            <a:ext cx="2832100" cy="16891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655148" y="3837395"/>
            <a:ext cx="2609543" cy="968225"/>
            <a:chOff x="5181600" y="3864459"/>
            <a:chExt cx="2609543" cy="968225"/>
          </a:xfrm>
        </p:grpSpPr>
        <p:grpSp>
          <p:nvGrpSpPr>
            <p:cNvPr id="67" name="Group 66"/>
            <p:cNvGrpSpPr/>
            <p:nvPr/>
          </p:nvGrpSpPr>
          <p:grpSpPr>
            <a:xfrm>
              <a:off x="5181600" y="3864459"/>
              <a:ext cx="1955800" cy="567841"/>
              <a:chOff x="5850295" y="5715000"/>
              <a:chExt cx="1955800" cy="567841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326" y="5715000"/>
                <a:ext cx="1231900" cy="1905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295" y="5965341"/>
                <a:ext cx="1955800" cy="3175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861" y="5740400"/>
                <a:ext cx="127000" cy="1397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1588" y="6054241"/>
                <a:ext cx="127000" cy="139700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441643" y="4515184"/>
              <a:ext cx="2349500" cy="317500"/>
              <a:chOff x="5258435" y="4780499"/>
              <a:chExt cx="2349500" cy="317500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8435" y="4780499"/>
                <a:ext cx="2349500" cy="3175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0000" y="4876800"/>
                <a:ext cx="127000" cy="139700"/>
              </a:xfrm>
              <a:prstGeom prst="rect">
                <a:avLst/>
              </a:prstGeom>
            </p:spPr>
          </p:pic>
        </p:grp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04" y="2063739"/>
            <a:ext cx="2540000" cy="6477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04800" y="4948020"/>
            <a:ext cx="8222499" cy="17587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602" y="5232819"/>
            <a:ext cx="7251700" cy="12319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83873" y="3059668"/>
            <a:ext cx="3886200" cy="1169432"/>
            <a:chOff x="483873" y="3059668"/>
            <a:chExt cx="3886200" cy="1169432"/>
          </a:xfrm>
        </p:grpSpPr>
        <p:sp>
          <p:nvSpPr>
            <p:cNvPr id="4" name="TextBox 3"/>
            <p:cNvSpPr txBox="1"/>
            <p:nvPr/>
          </p:nvSpPr>
          <p:spPr>
            <a:xfrm>
              <a:off x="483873" y="3059668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smtClean="0"/>
                <a:t>Need rotor </a:t>
              </a:r>
              <a:r>
                <a:rPr lang="en-US" i="1" dirty="0" smtClean="0"/>
                <a:t>equations as well…</a:t>
              </a:r>
              <a:endParaRPr lang="en-US" i="1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8104" y="3581400"/>
              <a:ext cx="2565400" cy="64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3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Plugging and chugging yields…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89400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Next step:</a:t>
            </a:r>
            <a:r>
              <a:rPr lang="en-US" sz="2000" dirty="0" smtClean="0"/>
              <a:t> Changing into corresponding </a:t>
            </a:r>
            <a:r>
              <a:rPr lang="en-US" sz="2000" dirty="0" err="1" smtClean="0"/>
              <a:t>phasors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64132" y="2894001"/>
            <a:ext cx="4819650" cy="984250"/>
            <a:chOff x="4152900" y="2701179"/>
            <a:chExt cx="4819650" cy="984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2900" y="2701179"/>
              <a:ext cx="1181100" cy="9842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62550" y="2784252"/>
              <a:ext cx="381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The two equations have sinusoids of different angular frequencies!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" y="1821016"/>
            <a:ext cx="76073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7" y="4372226"/>
            <a:ext cx="8305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Chugging a little more…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1270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339679" y="6149651"/>
            <a:ext cx="815780" cy="71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228600" y="3223804"/>
            <a:ext cx="5868331" cy="1166385"/>
            <a:chOff x="559822" y="3223804"/>
            <a:chExt cx="5868331" cy="11663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853" y="3378622"/>
              <a:ext cx="4813300" cy="9906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 rot="1624711">
              <a:off x="559822" y="3223804"/>
              <a:ext cx="853736" cy="656461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Brace 60"/>
            <p:cNvSpPr/>
            <p:nvPr/>
          </p:nvSpPr>
          <p:spPr>
            <a:xfrm>
              <a:off x="1333730" y="3378622"/>
              <a:ext cx="231787" cy="1011567"/>
            </a:xfrm>
            <a:prstGeom prst="leftBrace">
              <a:avLst>
                <a:gd name="adj1" fmla="val 23529"/>
                <a:gd name="adj2" fmla="val 51532"/>
              </a:avLst>
            </a:prstGeom>
            <a:noFill/>
            <a:ln w="57150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74750" y="3759034"/>
            <a:ext cx="6794500" cy="2908318"/>
            <a:chOff x="1174750" y="3759034"/>
            <a:chExt cx="6794500" cy="290831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343" y="6438752"/>
              <a:ext cx="825500" cy="228600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1174750" y="3759034"/>
              <a:ext cx="6794500" cy="2764949"/>
              <a:chOff x="1174750" y="3759034"/>
              <a:chExt cx="6794500" cy="2764949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1174750" y="4766808"/>
                <a:ext cx="6794500" cy="1757175"/>
                <a:chOff x="1447800" y="4495800"/>
                <a:chExt cx="6794500" cy="1757175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074362" y="5167827"/>
                  <a:ext cx="1297021" cy="42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65"/>
                <p:cNvGrpSpPr>
                  <a:grpSpLocks/>
                </p:cNvGrpSpPr>
                <p:nvPr/>
              </p:nvGrpSpPr>
              <p:grpSpPr bwMode="auto">
                <a:xfrm rot="5400000">
                  <a:off x="3526203" y="5482901"/>
                  <a:ext cx="990600" cy="304800"/>
                  <a:chOff x="2819400" y="533400"/>
                  <a:chExt cx="990600" cy="304800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819400" y="685800"/>
                    <a:ext cx="152400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657600" y="685800"/>
                    <a:ext cx="152400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971800" y="533400"/>
                    <a:ext cx="228600" cy="304800"/>
                    <a:chOff x="2971800" y="533400"/>
                    <a:chExt cx="228600" cy="304800"/>
                  </a:xfrm>
                </p:grpSpPr>
                <p:sp>
                  <p:nvSpPr>
                    <p:cNvPr id="59" name="Arc 58"/>
                    <p:cNvSpPr/>
                    <p:nvPr/>
                  </p:nvSpPr>
                  <p:spPr>
                    <a:xfrm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0" name="Arc 59"/>
                    <p:cNvSpPr/>
                    <p:nvPr/>
                  </p:nvSpPr>
                  <p:spPr>
                    <a:xfrm flipH="1"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200400" y="533400"/>
                    <a:ext cx="228600" cy="304800"/>
                    <a:chOff x="2971800" y="533400"/>
                    <a:chExt cx="228600" cy="304800"/>
                  </a:xfrm>
                </p:grpSpPr>
                <p:sp>
                  <p:nvSpPr>
                    <p:cNvPr id="57" name="Arc 56"/>
                    <p:cNvSpPr/>
                    <p:nvPr/>
                  </p:nvSpPr>
                  <p:spPr>
                    <a:xfrm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Arc 57"/>
                    <p:cNvSpPr/>
                    <p:nvPr/>
                  </p:nvSpPr>
                  <p:spPr>
                    <a:xfrm flipH="1"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429000" y="533400"/>
                    <a:ext cx="228600" cy="304800"/>
                    <a:chOff x="2971800" y="533400"/>
                    <a:chExt cx="228600" cy="304800"/>
                  </a:xfrm>
                </p:grpSpPr>
                <p:sp>
                  <p:nvSpPr>
                    <p:cNvPr id="55" name="Arc 54"/>
                    <p:cNvSpPr/>
                    <p:nvPr/>
                  </p:nvSpPr>
                  <p:spPr>
                    <a:xfrm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6" name="Arc 55"/>
                    <p:cNvSpPr/>
                    <p:nvPr/>
                  </p:nvSpPr>
                  <p:spPr>
                    <a:xfrm flipH="1"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4" name="Group 65"/>
                <p:cNvGrpSpPr>
                  <a:grpSpLocks/>
                </p:cNvGrpSpPr>
                <p:nvPr/>
              </p:nvGrpSpPr>
              <p:grpSpPr bwMode="auto">
                <a:xfrm rot="16200000">
                  <a:off x="4579062" y="5501951"/>
                  <a:ext cx="990600" cy="304800"/>
                  <a:chOff x="2819400" y="533400"/>
                  <a:chExt cx="990600" cy="304800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2819400" y="685800"/>
                    <a:ext cx="152400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3657600" y="685800"/>
                    <a:ext cx="152400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971800" y="533400"/>
                    <a:ext cx="228600" cy="304800"/>
                    <a:chOff x="2971800" y="533400"/>
                    <a:chExt cx="228600" cy="304800"/>
                  </a:xfrm>
                </p:grpSpPr>
                <p:sp>
                  <p:nvSpPr>
                    <p:cNvPr id="48" name="Arc 47"/>
                    <p:cNvSpPr/>
                    <p:nvPr/>
                  </p:nvSpPr>
                  <p:spPr>
                    <a:xfrm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9" name="Arc 48"/>
                    <p:cNvSpPr/>
                    <p:nvPr/>
                  </p:nvSpPr>
                  <p:spPr>
                    <a:xfrm flipH="1"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200400" y="533400"/>
                    <a:ext cx="228600" cy="304800"/>
                    <a:chOff x="2971800" y="533400"/>
                    <a:chExt cx="228600" cy="304800"/>
                  </a:xfrm>
                </p:grpSpPr>
                <p:sp>
                  <p:nvSpPr>
                    <p:cNvPr id="46" name="Arc 45"/>
                    <p:cNvSpPr/>
                    <p:nvPr/>
                  </p:nvSpPr>
                  <p:spPr>
                    <a:xfrm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" name="Arc 46"/>
                    <p:cNvSpPr/>
                    <p:nvPr/>
                  </p:nvSpPr>
                  <p:spPr>
                    <a:xfrm flipH="1"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3429000" y="533400"/>
                    <a:ext cx="228600" cy="304800"/>
                    <a:chOff x="2971800" y="533400"/>
                    <a:chExt cx="228600" cy="304800"/>
                  </a:xfrm>
                </p:grpSpPr>
                <p:sp>
                  <p:nvSpPr>
                    <p:cNvPr id="44" name="Arc 43"/>
                    <p:cNvSpPr/>
                    <p:nvPr/>
                  </p:nvSpPr>
                  <p:spPr>
                    <a:xfrm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5" name="Arc 44"/>
                    <p:cNvSpPr/>
                    <p:nvPr/>
                  </p:nvSpPr>
                  <p:spPr>
                    <a:xfrm flipH="1">
                      <a:off x="2971800" y="533400"/>
                      <a:ext cx="228600" cy="304800"/>
                    </a:xfrm>
                    <a:prstGeom prst="arc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15" name="Oval 14"/>
                <p:cNvSpPr/>
                <p:nvPr/>
              </p:nvSpPr>
              <p:spPr>
                <a:xfrm>
                  <a:off x="1752600" y="6083495"/>
                  <a:ext cx="72190" cy="721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752600" y="5131292"/>
                  <a:ext cx="72190" cy="721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>
                  <a:endCxn id="10" idx="2"/>
                </p:cNvCxnSpPr>
                <p:nvPr/>
              </p:nvCxnSpPr>
              <p:spPr>
                <a:xfrm flipV="1">
                  <a:off x="5074362" y="6125641"/>
                  <a:ext cx="2174863" cy="45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3835430" y="5296411"/>
                  <a:ext cx="72190" cy="7219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193883" y="5292400"/>
                  <a:ext cx="72190" cy="7219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5461" y="5169210"/>
                  <a:ext cx="177800" cy="19050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9514" y="6056831"/>
                  <a:ext cx="76200" cy="25400"/>
                </a:xfrm>
                <a:prstGeom prst="rect">
                  <a:avLst/>
                </a:prstGeom>
              </p:spPr>
            </p:pic>
            <p:sp>
              <p:nvSpPr>
                <p:cNvPr id="25" name="Arc 24"/>
                <p:cNvSpPr/>
                <p:nvPr/>
              </p:nvSpPr>
              <p:spPr>
                <a:xfrm rot="18946191">
                  <a:off x="3933151" y="5076362"/>
                  <a:ext cx="1197985" cy="117661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35293" y="4685598"/>
                  <a:ext cx="393700" cy="279400"/>
                </a:xfrm>
                <a:prstGeom prst="rect">
                  <a:avLst/>
                </a:prstGeom>
              </p:spPr>
            </p:pic>
            <p:cxnSp>
              <p:nvCxnSpPr>
                <p:cNvPr id="28" name="Straight Connector 27"/>
                <p:cNvCxnSpPr>
                  <a:stCxn id="15" idx="6"/>
                </p:cNvCxnSpPr>
                <p:nvPr/>
              </p:nvCxnSpPr>
              <p:spPr>
                <a:xfrm flipV="1">
                  <a:off x="1824790" y="6117780"/>
                  <a:ext cx="2195125" cy="18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18" idx="6"/>
                </p:cNvCxnSpPr>
                <p:nvPr/>
              </p:nvCxnSpPr>
              <p:spPr>
                <a:xfrm flipV="1">
                  <a:off x="2736946" y="5155709"/>
                  <a:ext cx="1266113" cy="1167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7604" y="5209537"/>
                  <a:ext cx="177800" cy="19050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69752" y="5959361"/>
                  <a:ext cx="76200" cy="25400"/>
                </a:xfrm>
                <a:prstGeom prst="rect">
                  <a:avLst/>
                </a:prstGeom>
              </p:spPr>
            </p:pic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5406058" y="5166216"/>
                  <a:ext cx="98988" cy="1242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3247318" y="5172555"/>
                  <a:ext cx="98988" cy="1242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/>
                <p:cNvSpPr/>
                <p:nvPr/>
              </p:nvSpPr>
              <p:spPr>
                <a:xfrm>
                  <a:off x="7249225" y="6089546"/>
                  <a:ext cx="72190" cy="721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7239000" y="5130121"/>
                  <a:ext cx="72190" cy="721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47800" y="5567513"/>
                  <a:ext cx="406400" cy="266700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70117" y="4707745"/>
                  <a:ext cx="330200" cy="266700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08650" y="5487192"/>
                  <a:ext cx="266700" cy="228600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32723" y="5487192"/>
                  <a:ext cx="266700" cy="228600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77824" y="4753324"/>
                  <a:ext cx="393700" cy="342900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20000" y="5425750"/>
                  <a:ext cx="622300" cy="520700"/>
                </a:xfrm>
                <a:prstGeom prst="rect">
                  <a:avLst/>
                </a:prstGeom>
              </p:spPr>
            </p:pic>
            <p:grpSp>
              <p:nvGrpSpPr>
                <p:cNvPr id="68" name="Group 67"/>
                <p:cNvGrpSpPr/>
                <p:nvPr/>
              </p:nvGrpSpPr>
              <p:grpSpPr>
                <a:xfrm rot="5400000">
                  <a:off x="2495547" y="4956469"/>
                  <a:ext cx="162837" cy="422275"/>
                  <a:chOff x="2463632" y="1475432"/>
                  <a:chExt cx="162837" cy="422275"/>
                </a:xfrm>
              </p:grpSpPr>
              <p:grpSp>
                <p:nvGrpSpPr>
                  <p:cNvPr id="69" name="Group 36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443906" y="1504007"/>
                    <a:ext cx="211137" cy="153988"/>
                    <a:chOff x="2220383" y="1219201"/>
                    <a:chExt cx="703790" cy="307975"/>
                  </a:xfrm>
                </p:grpSpPr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2220383" y="1381124"/>
                      <a:ext cx="74083" cy="317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 flipH="1" flipV="1">
                      <a:off x="2273827" y="1258887"/>
                      <a:ext cx="152400" cy="7937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16200000" flipH="1">
                      <a:off x="2314043" y="1298047"/>
                      <a:ext cx="304800" cy="15345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5400000" flipH="1" flipV="1">
                      <a:off x="2438400" y="1297517"/>
                      <a:ext cx="304800" cy="14816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16200000" flipH="1">
                      <a:off x="2615670" y="1298044"/>
                      <a:ext cx="304800" cy="15346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5400000" flipH="1" flipV="1">
                      <a:off x="2808287" y="1411287"/>
                      <a:ext cx="152400" cy="793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" name="Group 369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2435057" y="1715145"/>
                    <a:ext cx="211137" cy="153988"/>
                    <a:chOff x="2220383" y="1219201"/>
                    <a:chExt cx="703790" cy="307975"/>
                  </a:xfrm>
                </p:grpSpPr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2220383" y="1381124"/>
                      <a:ext cx="74083" cy="317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5400000" flipH="1" flipV="1">
                      <a:off x="2273827" y="1258887"/>
                      <a:ext cx="152400" cy="7937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16200000" flipH="1">
                      <a:off x="2314043" y="1298047"/>
                      <a:ext cx="304800" cy="15345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 flipH="1" flipV="1">
                      <a:off x="2438400" y="1297517"/>
                      <a:ext cx="304800" cy="14816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16200000" flipH="1">
                      <a:off x="2615670" y="1298044"/>
                      <a:ext cx="304800" cy="15346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 flipH="1" flipV="1">
                      <a:off x="2808287" y="1411287"/>
                      <a:ext cx="152400" cy="793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1824790" y="5181254"/>
                  <a:ext cx="541038" cy="3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6715779" y="5154182"/>
                  <a:ext cx="541038" cy="3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Group 85"/>
                <p:cNvGrpSpPr/>
                <p:nvPr/>
              </p:nvGrpSpPr>
              <p:grpSpPr>
                <a:xfrm rot="5400000">
                  <a:off x="6456702" y="4956469"/>
                  <a:ext cx="162837" cy="422275"/>
                  <a:chOff x="2463632" y="1475432"/>
                  <a:chExt cx="162837" cy="422275"/>
                </a:xfrm>
              </p:grpSpPr>
              <p:grpSp>
                <p:nvGrpSpPr>
                  <p:cNvPr id="87" name="Group 36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443906" y="1504007"/>
                    <a:ext cx="211137" cy="153988"/>
                    <a:chOff x="2220383" y="1219201"/>
                    <a:chExt cx="703790" cy="307975"/>
                  </a:xfrm>
                </p:grpSpPr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2220383" y="1381124"/>
                      <a:ext cx="74083" cy="317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5400000" flipH="1" flipV="1">
                      <a:off x="2273827" y="1258887"/>
                      <a:ext cx="152400" cy="7937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16200000" flipH="1">
                      <a:off x="2314043" y="1298047"/>
                      <a:ext cx="304800" cy="15345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 rot="5400000" flipH="1" flipV="1">
                      <a:off x="2438400" y="1297517"/>
                      <a:ext cx="304800" cy="14816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rot="16200000" flipH="1">
                      <a:off x="2615670" y="1298044"/>
                      <a:ext cx="304800" cy="15346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rot="5400000" flipH="1" flipV="1">
                      <a:off x="2808287" y="1411287"/>
                      <a:ext cx="152400" cy="793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" name="Group 369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2435057" y="1715145"/>
                    <a:ext cx="211137" cy="153988"/>
                    <a:chOff x="2220383" y="1219201"/>
                    <a:chExt cx="703790" cy="307975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>
                      <a:off x="2220383" y="1381124"/>
                      <a:ext cx="74083" cy="317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5400000" flipH="1" flipV="1">
                      <a:off x="2273827" y="1258887"/>
                      <a:ext cx="152400" cy="7937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16200000" flipH="1">
                      <a:off x="2314043" y="1298047"/>
                      <a:ext cx="304800" cy="15345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5400000" flipH="1" flipV="1">
                      <a:off x="2438400" y="1297517"/>
                      <a:ext cx="304800" cy="14816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rot="16200000" flipH="1">
                      <a:off x="2615670" y="1298044"/>
                      <a:ext cx="304800" cy="15346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 flipH="1" flipV="1">
                      <a:off x="2808287" y="1411287"/>
                      <a:ext cx="152400" cy="793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0279" y="4724400"/>
                  <a:ext cx="279400" cy="228600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0800" y="4495800"/>
                  <a:ext cx="317500" cy="533400"/>
                </a:xfrm>
                <a:prstGeom prst="rect">
                  <a:avLst/>
                </a:prstGeom>
              </p:spPr>
            </p:pic>
          </p:grpSp>
          <p:sp>
            <p:nvSpPr>
              <p:cNvPr id="111" name="Freeform 110"/>
              <p:cNvSpPr/>
              <p:nvPr/>
            </p:nvSpPr>
            <p:spPr>
              <a:xfrm rot="4841900" flipV="1">
                <a:off x="5851766" y="4046053"/>
                <a:ext cx="966310" cy="392272"/>
              </a:xfrm>
              <a:custGeom>
                <a:avLst/>
                <a:gdLst>
                  <a:gd name="connsiteX0" fmla="*/ 247 w 595993"/>
                  <a:gd name="connsiteY0" fmla="*/ 0 h 628428"/>
                  <a:gd name="connsiteX1" fmla="*/ 97229 w 595993"/>
                  <a:gd name="connsiteY1" fmla="*/ 609600 h 628428"/>
                  <a:gd name="connsiteX2" fmla="*/ 595993 w 595993"/>
                  <a:gd name="connsiteY2" fmla="*/ 484909 h 62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993" h="628428">
                    <a:moveTo>
                      <a:pt x="247" y="0"/>
                    </a:moveTo>
                    <a:cubicBezTo>
                      <a:pt x="-908" y="264391"/>
                      <a:pt x="-2062" y="528782"/>
                      <a:pt x="97229" y="609600"/>
                    </a:cubicBezTo>
                    <a:cubicBezTo>
                      <a:pt x="196520" y="690418"/>
                      <a:pt x="595993" y="484909"/>
                      <a:pt x="595993" y="484909"/>
                    </a:cubicBezTo>
                  </a:path>
                </a:pathLst>
              </a:custGeom>
              <a:noFill/>
              <a:ln w="5715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6675725" y="3804143"/>
            <a:ext cx="236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“Loop equations” for the </a:t>
            </a: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</a:rPr>
              <a:t>coupled coils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3922" y="2254954"/>
            <a:ext cx="3884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Balanced sinusoidal currents into stator and rotor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1636437"/>
            <a:ext cx="3762375" cy="3780752"/>
            <a:chOff x="1586395" y="361631"/>
            <a:chExt cx="5343136" cy="5421404"/>
          </a:xfrm>
        </p:grpSpPr>
        <p:sp>
          <p:nvSpPr>
            <p:cNvPr id="4" name="Oval 3"/>
            <p:cNvSpPr/>
            <p:nvPr/>
          </p:nvSpPr>
          <p:spPr>
            <a:xfrm>
              <a:off x="2057400" y="914400"/>
              <a:ext cx="4419600" cy="441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76500" y="1333500"/>
              <a:ext cx="3581400" cy="358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57650" y="4953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57650" y="53340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770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383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9100" y="6667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13983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6457950" y="288471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4038600" y="530406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9" idx="6"/>
              <a:endCxn id="8" idx="2"/>
            </p:cNvCxnSpPr>
            <p:nvPr/>
          </p:nvCxnSpPr>
          <p:spPr>
            <a:xfrm>
              <a:off x="2057400" y="3124200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7" idx="0"/>
            </p:cNvCxnSpPr>
            <p:nvPr/>
          </p:nvCxnSpPr>
          <p:spPr>
            <a:xfrm>
              <a:off x="4267200" y="914400"/>
              <a:ext cx="0" cy="44196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8" idx="7"/>
              <a:endCxn id="31" idx="3"/>
            </p:cNvCxnSpPr>
            <p:nvPr/>
          </p:nvCxnSpPr>
          <p:spPr>
            <a:xfrm flipV="1">
              <a:off x="3184537" y="2290930"/>
              <a:ext cx="2211647" cy="165959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5" idx="5"/>
              <a:endCxn id="26" idx="1"/>
            </p:cNvCxnSpPr>
            <p:nvPr/>
          </p:nvCxnSpPr>
          <p:spPr>
            <a:xfrm>
              <a:off x="3453349" y="2027545"/>
              <a:ext cx="1642527" cy="21668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095625" y="1669821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34500" y="413297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05426" y="1956932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26813" y="3889146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67075" y="184127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002496" y="406059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ultiply 30"/>
            <p:cNvSpPr/>
            <p:nvPr/>
          </p:nvSpPr>
          <p:spPr>
            <a:xfrm>
              <a:off x="5286376" y="1926996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5015450" y="410303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4000" r="-32000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493" r="-281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714" r="-857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4694" r="-40816" b="-67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068" r="-2740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8571" r="-94286" b="-6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4000" r="-42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571" r="-102857"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Arc 47"/>
            <p:cNvSpPr/>
            <p:nvPr/>
          </p:nvSpPr>
          <p:spPr>
            <a:xfrm rot="17576877">
              <a:off x="3798296" y="2584685"/>
              <a:ext cx="914400" cy="914400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571" r="-2381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9766" y="1636437"/>
            <a:ext cx="1612900" cy="3937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328529" y="1644198"/>
            <a:ext cx="3119803" cy="2081099"/>
            <a:chOff x="1328529" y="1644198"/>
            <a:chExt cx="3119803" cy="2081099"/>
          </a:xfrm>
        </p:grpSpPr>
        <p:sp>
          <p:nvSpPr>
            <p:cNvPr id="47" name="Rectangle 46"/>
            <p:cNvSpPr/>
            <p:nvPr/>
          </p:nvSpPr>
          <p:spPr>
            <a:xfrm>
              <a:off x="1328529" y="1644198"/>
              <a:ext cx="3119803" cy="20810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16100" y="1816100"/>
              <a:ext cx="2146300" cy="16891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4573922" y="3459114"/>
            <a:ext cx="4160628" cy="1163604"/>
            <a:chOff x="4573922" y="3459114"/>
            <a:chExt cx="4160628" cy="1163604"/>
          </a:xfrm>
        </p:grpSpPr>
        <p:grpSp>
          <p:nvGrpSpPr>
            <p:cNvPr id="33" name="Group 32"/>
            <p:cNvGrpSpPr/>
            <p:nvPr/>
          </p:nvGrpSpPr>
          <p:grpSpPr>
            <a:xfrm>
              <a:off x="4573922" y="3459114"/>
              <a:ext cx="4160628" cy="1163604"/>
              <a:chOff x="4573922" y="3459114"/>
              <a:chExt cx="4160628" cy="116360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73922" y="3459114"/>
                <a:ext cx="3884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steady-state: </a:t>
                </a:r>
                <a:endParaRPr lang="en-US" sz="2400" dirty="0"/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13"/>
              <a:srcRect t="84314" b="-5742"/>
              <a:stretch/>
            </p:blipFill>
            <p:spPr>
              <a:xfrm>
                <a:off x="6588250" y="3536414"/>
                <a:ext cx="2146300" cy="457200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6183551" y="3881735"/>
                <a:ext cx="2400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        if and only if</a:t>
                </a:r>
                <a:endParaRPr lang="en-US" sz="2400" dirty="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88426" y="4432218"/>
                <a:ext cx="1816100" cy="190500"/>
              </a:xfrm>
              <a:prstGeom prst="rect">
                <a:avLst/>
              </a:prstGeom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766" y="3948975"/>
              <a:ext cx="1892300" cy="3175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41349" y="2329703"/>
            <a:ext cx="8450343" cy="1870822"/>
            <a:chOff x="1283220" y="3031208"/>
            <a:chExt cx="8450343" cy="1870822"/>
          </a:xfrm>
        </p:grpSpPr>
        <p:sp>
          <p:nvSpPr>
            <p:cNvPr id="15" name="Rectangle 14"/>
            <p:cNvSpPr/>
            <p:nvPr/>
          </p:nvSpPr>
          <p:spPr>
            <a:xfrm>
              <a:off x="1283220" y="3031208"/>
              <a:ext cx="8450343" cy="18708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74508" y="3367261"/>
              <a:ext cx="7251700" cy="123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1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97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Induction machines </a:t>
            </a:r>
            <a:br>
              <a:rPr lang="en-US" dirty="0" smtClean="0"/>
            </a:br>
            <a:r>
              <a:rPr lang="en-US" dirty="0" smtClean="0"/>
              <a:t>           = Rotating transformers!!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339679" y="6149651"/>
            <a:ext cx="815780" cy="71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57200" y="1842881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Coupled coil representation</a:t>
            </a:r>
            <a:endParaRPr lang="en-US" sz="20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1143000" y="2274041"/>
            <a:ext cx="6794500" cy="1900544"/>
            <a:chOff x="1174750" y="4766808"/>
            <a:chExt cx="6794500" cy="1900544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6343" y="6438752"/>
              <a:ext cx="825500" cy="228600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1174750" y="4766808"/>
              <a:ext cx="6794500" cy="1757175"/>
              <a:chOff x="1447800" y="4495800"/>
              <a:chExt cx="6794500" cy="175717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074362" y="5167827"/>
                <a:ext cx="1297021" cy="42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65"/>
              <p:cNvGrpSpPr>
                <a:grpSpLocks/>
              </p:cNvGrpSpPr>
              <p:nvPr/>
            </p:nvGrpSpPr>
            <p:grpSpPr bwMode="auto">
              <a:xfrm rot="5400000">
                <a:off x="3526203" y="5482901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9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196" name="Arc 195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Arc 196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90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194" name="Arc 193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Arc 194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91" name="Group 190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192" name="Arc 191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3" name="Arc 192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18" name="Group 65"/>
              <p:cNvGrpSpPr>
                <a:grpSpLocks/>
              </p:cNvGrpSpPr>
              <p:nvPr/>
            </p:nvGrpSpPr>
            <p:grpSpPr bwMode="auto">
              <a:xfrm rot="16200000">
                <a:off x="4579062" y="5501951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185" name="Arc 184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Arc 185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9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183" name="Arc 182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Arc 183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80" name="Group 59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181" name="Arc 180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Arc 181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19" name="Oval 118"/>
              <p:cNvSpPr/>
              <p:nvPr/>
            </p:nvSpPr>
            <p:spPr>
              <a:xfrm>
                <a:off x="1752600" y="6083495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752600" y="5131292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>
                <a:endCxn id="119" idx="2"/>
              </p:cNvCxnSpPr>
              <p:nvPr/>
            </p:nvCxnSpPr>
            <p:spPr>
              <a:xfrm flipV="1">
                <a:off x="5074362" y="6125641"/>
                <a:ext cx="2174863" cy="45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3835430" y="5296411"/>
                <a:ext cx="72190" cy="721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193883" y="5292400"/>
                <a:ext cx="72190" cy="721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5461" y="5169210"/>
                <a:ext cx="177800" cy="1905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9514" y="6056831"/>
                <a:ext cx="76200" cy="25400"/>
              </a:xfrm>
              <a:prstGeom prst="rect">
                <a:avLst/>
              </a:prstGeom>
            </p:spPr>
          </p:pic>
          <p:sp>
            <p:nvSpPr>
              <p:cNvPr id="126" name="Arc 125"/>
              <p:cNvSpPr/>
              <p:nvPr/>
            </p:nvSpPr>
            <p:spPr>
              <a:xfrm rot="18946191">
                <a:off x="3933151" y="5076362"/>
                <a:ext cx="1197985" cy="1176613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5293" y="4685598"/>
                <a:ext cx="393700" cy="279400"/>
              </a:xfrm>
              <a:prstGeom prst="rect">
                <a:avLst/>
              </a:prstGeom>
            </p:spPr>
          </p:pic>
          <p:cxnSp>
            <p:nvCxnSpPr>
              <p:cNvPr id="128" name="Straight Connector 127"/>
              <p:cNvCxnSpPr>
                <a:stCxn id="124" idx="6"/>
              </p:cNvCxnSpPr>
              <p:nvPr/>
            </p:nvCxnSpPr>
            <p:spPr>
              <a:xfrm flipV="1">
                <a:off x="1824790" y="6117780"/>
                <a:ext cx="2195125" cy="181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7" idx="6"/>
              </p:cNvCxnSpPr>
              <p:nvPr/>
            </p:nvCxnSpPr>
            <p:spPr>
              <a:xfrm flipV="1">
                <a:off x="2736946" y="5155709"/>
                <a:ext cx="1266113" cy="1167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7604" y="5209537"/>
                <a:ext cx="177800" cy="1905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9752" y="5959361"/>
                <a:ext cx="76200" cy="25400"/>
              </a:xfrm>
              <a:prstGeom prst="rect">
                <a:avLst/>
              </a:prstGeom>
            </p:spPr>
          </p:pic>
          <p:cxnSp>
            <p:nvCxnSpPr>
              <p:cNvPr id="132" name="Straight Arrow Connector 131"/>
              <p:cNvCxnSpPr/>
              <p:nvPr/>
            </p:nvCxnSpPr>
            <p:spPr>
              <a:xfrm flipH="1">
                <a:off x="5406058" y="5166216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3247318" y="5172555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7249225" y="6089546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239000" y="5130121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7800" y="5567513"/>
                <a:ext cx="406400" cy="2667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117" y="4707745"/>
                <a:ext cx="330200" cy="2667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8650" y="5487192"/>
                <a:ext cx="266700" cy="2286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2723" y="5487192"/>
                <a:ext cx="266700" cy="2286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7824" y="4753324"/>
                <a:ext cx="393700" cy="3429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20000" y="5425750"/>
                <a:ext cx="622300" cy="520700"/>
              </a:xfrm>
              <a:prstGeom prst="rect">
                <a:avLst/>
              </a:prstGeom>
            </p:spPr>
          </p:pic>
          <p:grpSp>
            <p:nvGrpSpPr>
              <p:cNvPr id="142" name="Group 141"/>
              <p:cNvGrpSpPr/>
              <p:nvPr/>
            </p:nvGrpSpPr>
            <p:grpSpPr>
              <a:xfrm rot="5400000">
                <a:off x="2495547" y="4956469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1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3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164" name="Straight Connector 163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3" name="Straight Connector 142"/>
              <p:cNvCxnSpPr/>
              <p:nvPr/>
            </p:nvCxnSpPr>
            <p:spPr>
              <a:xfrm flipV="1">
                <a:off x="1824790" y="5181254"/>
                <a:ext cx="541038" cy="3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6715779" y="5154182"/>
                <a:ext cx="541038" cy="3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" name="Group 144"/>
              <p:cNvGrpSpPr/>
              <p:nvPr/>
            </p:nvGrpSpPr>
            <p:grpSpPr>
              <a:xfrm rot="5400000">
                <a:off x="6456702" y="4956469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148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0279" y="4724400"/>
                <a:ext cx="279400" cy="2286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0800" y="4495800"/>
                <a:ext cx="317500" cy="533400"/>
              </a:xfrm>
              <a:prstGeom prst="rect">
                <a:avLst/>
              </a:prstGeom>
            </p:spPr>
          </p:pic>
        </p:grpSp>
      </p:grpSp>
      <p:sp>
        <p:nvSpPr>
          <p:cNvPr id="198" name="TextBox 197"/>
          <p:cNvSpPr txBox="1"/>
          <p:nvPr/>
        </p:nvSpPr>
        <p:spPr>
          <a:xfrm>
            <a:off x="457200" y="4505429"/>
            <a:ext cx="474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Equivalent circuit with an ideal transformer</a:t>
            </a:r>
            <a:endParaRPr lang="en-US" sz="2000" dirty="0"/>
          </a:p>
        </p:txBody>
      </p:sp>
      <p:sp>
        <p:nvSpPr>
          <p:cNvPr id="199" name="Freeform 198"/>
          <p:cNvSpPr/>
          <p:nvPr/>
        </p:nvSpPr>
        <p:spPr>
          <a:xfrm rot="1624711">
            <a:off x="627048" y="3915767"/>
            <a:ext cx="662070" cy="433256"/>
          </a:xfrm>
          <a:custGeom>
            <a:avLst/>
            <a:gdLst>
              <a:gd name="connsiteX0" fmla="*/ 247 w 595993"/>
              <a:gd name="connsiteY0" fmla="*/ 0 h 628428"/>
              <a:gd name="connsiteX1" fmla="*/ 97229 w 595993"/>
              <a:gd name="connsiteY1" fmla="*/ 609600 h 628428"/>
              <a:gd name="connsiteX2" fmla="*/ 595993 w 595993"/>
              <a:gd name="connsiteY2" fmla="*/ 484909 h 62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993" h="628428">
                <a:moveTo>
                  <a:pt x="247" y="0"/>
                </a:moveTo>
                <a:cubicBezTo>
                  <a:pt x="-908" y="264391"/>
                  <a:pt x="-2062" y="528782"/>
                  <a:pt x="97229" y="609600"/>
                </a:cubicBezTo>
                <a:cubicBezTo>
                  <a:pt x="196520" y="690418"/>
                  <a:pt x="595993" y="484909"/>
                  <a:pt x="595993" y="484909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 rot="1624711">
            <a:off x="621806" y="5070203"/>
            <a:ext cx="662070" cy="433256"/>
          </a:xfrm>
          <a:custGeom>
            <a:avLst/>
            <a:gdLst>
              <a:gd name="connsiteX0" fmla="*/ 247 w 595993"/>
              <a:gd name="connsiteY0" fmla="*/ 0 h 628428"/>
              <a:gd name="connsiteX1" fmla="*/ 97229 w 595993"/>
              <a:gd name="connsiteY1" fmla="*/ 609600 h 628428"/>
              <a:gd name="connsiteX2" fmla="*/ 595993 w 595993"/>
              <a:gd name="connsiteY2" fmla="*/ 484909 h 62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993" h="628428">
                <a:moveTo>
                  <a:pt x="247" y="0"/>
                </a:moveTo>
                <a:cubicBezTo>
                  <a:pt x="-908" y="264391"/>
                  <a:pt x="-2062" y="528782"/>
                  <a:pt x="97229" y="609600"/>
                </a:cubicBezTo>
                <a:cubicBezTo>
                  <a:pt x="196520" y="690418"/>
                  <a:pt x="595993" y="484909"/>
                  <a:pt x="595993" y="484909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457200" y="5646450"/>
            <a:ext cx="4743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Equivalent circuit with rotor-side quantities referred to the stator side…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5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8600" y="5752581"/>
            <a:ext cx="8305800" cy="1080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97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Induction machines </a:t>
            </a:r>
            <a:br>
              <a:rPr lang="en-US" dirty="0" smtClean="0"/>
            </a:br>
            <a:r>
              <a:rPr lang="en-US" dirty="0" smtClean="0"/>
              <a:t>           = Rotating transformers!!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30661" y="1567288"/>
            <a:ext cx="6794500" cy="1757175"/>
            <a:chOff x="1447800" y="4495800"/>
            <a:chExt cx="6794500" cy="1757175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5074362" y="5167827"/>
              <a:ext cx="1297021" cy="42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65"/>
            <p:cNvGrpSpPr>
              <a:grpSpLocks/>
            </p:cNvGrpSpPr>
            <p:nvPr/>
          </p:nvGrpSpPr>
          <p:grpSpPr bwMode="auto">
            <a:xfrm rot="5400000">
              <a:off x="3526203" y="5482901"/>
              <a:ext cx="990600" cy="304800"/>
              <a:chOff x="2819400" y="533400"/>
              <a:chExt cx="990600" cy="304800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2819400" y="685800"/>
                <a:ext cx="1524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3657600" y="685800"/>
                <a:ext cx="1524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9" name="Group 55"/>
              <p:cNvGrpSpPr>
                <a:grpSpLocks/>
              </p:cNvGrpSpPr>
              <p:nvPr/>
            </p:nvGrpSpPr>
            <p:grpSpPr bwMode="auto">
              <a:xfrm>
                <a:off x="29718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96" name="Arc 195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7" name="Arc 196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0" name="Group 56"/>
              <p:cNvGrpSpPr>
                <a:grpSpLocks/>
              </p:cNvGrpSpPr>
              <p:nvPr/>
            </p:nvGrpSpPr>
            <p:grpSpPr bwMode="auto">
              <a:xfrm>
                <a:off x="32004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94" name="Arc 193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" name="Arc 194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1" name="Group 190"/>
              <p:cNvGrpSpPr>
                <a:grpSpLocks/>
              </p:cNvGrpSpPr>
              <p:nvPr/>
            </p:nvGrpSpPr>
            <p:grpSpPr bwMode="auto">
              <a:xfrm>
                <a:off x="34290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92" name="Arc 191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Arc 192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18" name="Group 65"/>
            <p:cNvGrpSpPr>
              <a:grpSpLocks/>
            </p:cNvGrpSpPr>
            <p:nvPr/>
          </p:nvGrpSpPr>
          <p:grpSpPr bwMode="auto">
            <a:xfrm rot="16200000">
              <a:off x="4579062" y="5501951"/>
              <a:ext cx="990600" cy="304800"/>
              <a:chOff x="2819400" y="533400"/>
              <a:chExt cx="990600" cy="3048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2819400" y="685800"/>
                <a:ext cx="1524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3657600" y="685800"/>
                <a:ext cx="1524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" name="Group 55"/>
              <p:cNvGrpSpPr>
                <a:grpSpLocks/>
              </p:cNvGrpSpPr>
              <p:nvPr/>
            </p:nvGrpSpPr>
            <p:grpSpPr bwMode="auto">
              <a:xfrm>
                <a:off x="29718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85" name="Arc 184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6" name="Arc 185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9" name="Group 56"/>
              <p:cNvGrpSpPr>
                <a:grpSpLocks/>
              </p:cNvGrpSpPr>
              <p:nvPr/>
            </p:nvGrpSpPr>
            <p:grpSpPr bwMode="auto">
              <a:xfrm>
                <a:off x="32004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83" name="Arc 182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4" name="Arc 183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59"/>
              <p:cNvGrpSpPr>
                <a:grpSpLocks/>
              </p:cNvGrpSpPr>
              <p:nvPr/>
            </p:nvGrpSpPr>
            <p:grpSpPr bwMode="auto">
              <a:xfrm>
                <a:off x="3429000" y="533400"/>
                <a:ext cx="228600" cy="304800"/>
                <a:chOff x="2971800" y="533400"/>
                <a:chExt cx="228600" cy="304800"/>
              </a:xfrm>
            </p:grpSpPr>
            <p:sp>
              <p:nvSpPr>
                <p:cNvPr id="181" name="Arc 180"/>
                <p:cNvSpPr/>
                <p:nvPr/>
              </p:nvSpPr>
              <p:spPr>
                <a:xfrm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H="1">
                  <a:off x="2971800" y="533400"/>
                  <a:ext cx="228600" cy="3048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9" name="Oval 118"/>
            <p:cNvSpPr/>
            <p:nvPr/>
          </p:nvSpPr>
          <p:spPr>
            <a:xfrm>
              <a:off x="1752600" y="6083495"/>
              <a:ext cx="72190" cy="721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1752600" y="5131292"/>
              <a:ext cx="72190" cy="721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endCxn id="119" idx="2"/>
            </p:cNvCxnSpPr>
            <p:nvPr/>
          </p:nvCxnSpPr>
          <p:spPr>
            <a:xfrm flipV="1">
              <a:off x="5074362" y="6125641"/>
              <a:ext cx="2174863" cy="454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3835430" y="5296411"/>
              <a:ext cx="72190" cy="721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193883" y="5292400"/>
              <a:ext cx="72190" cy="721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5461" y="5169210"/>
              <a:ext cx="177800" cy="1905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514" y="6056831"/>
              <a:ext cx="76200" cy="25400"/>
            </a:xfrm>
            <a:prstGeom prst="rect">
              <a:avLst/>
            </a:prstGeom>
          </p:spPr>
        </p:pic>
        <p:sp>
          <p:nvSpPr>
            <p:cNvPr id="126" name="Arc 125"/>
            <p:cNvSpPr/>
            <p:nvPr/>
          </p:nvSpPr>
          <p:spPr>
            <a:xfrm rot="18946191">
              <a:off x="3933151" y="5076362"/>
              <a:ext cx="1197985" cy="1176613"/>
            </a:xfrm>
            <a:prstGeom prst="arc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5293" y="4685598"/>
              <a:ext cx="393700" cy="279400"/>
            </a:xfrm>
            <a:prstGeom prst="rect">
              <a:avLst/>
            </a:prstGeom>
          </p:spPr>
        </p:pic>
        <p:cxnSp>
          <p:nvCxnSpPr>
            <p:cNvPr id="128" name="Straight Connector 127"/>
            <p:cNvCxnSpPr>
              <a:stCxn id="124" idx="6"/>
            </p:cNvCxnSpPr>
            <p:nvPr/>
          </p:nvCxnSpPr>
          <p:spPr>
            <a:xfrm flipV="1">
              <a:off x="1824790" y="6117780"/>
              <a:ext cx="2195125" cy="181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7" idx="6"/>
            </p:cNvCxnSpPr>
            <p:nvPr/>
          </p:nvCxnSpPr>
          <p:spPr>
            <a:xfrm flipV="1">
              <a:off x="2736946" y="5155709"/>
              <a:ext cx="1266113" cy="1167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7604" y="5209537"/>
              <a:ext cx="177800" cy="19050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9752" y="5959361"/>
              <a:ext cx="76200" cy="25400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/>
            <p:nvPr/>
          </p:nvCxnSpPr>
          <p:spPr>
            <a:xfrm flipH="1">
              <a:off x="5406058" y="5166216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3247318" y="5172555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7249225" y="6089546"/>
              <a:ext cx="72190" cy="721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239000" y="5130121"/>
              <a:ext cx="72190" cy="721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5567513"/>
              <a:ext cx="406400" cy="266700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0117" y="4707745"/>
              <a:ext cx="330200" cy="26670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8650" y="5487192"/>
              <a:ext cx="266700" cy="22860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2723" y="5487192"/>
              <a:ext cx="266700" cy="22860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77824" y="4753324"/>
              <a:ext cx="393700" cy="34290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20000" y="5425750"/>
              <a:ext cx="622300" cy="520700"/>
            </a:xfrm>
            <a:prstGeom prst="rect">
              <a:avLst/>
            </a:prstGeom>
          </p:spPr>
        </p:pic>
        <p:grpSp>
          <p:nvGrpSpPr>
            <p:cNvPr id="142" name="Group 141"/>
            <p:cNvGrpSpPr/>
            <p:nvPr/>
          </p:nvGrpSpPr>
          <p:grpSpPr>
            <a:xfrm rot="5400000">
              <a:off x="2495547" y="4956469"/>
              <a:ext cx="162837" cy="422275"/>
              <a:chOff x="2463632" y="1475432"/>
              <a:chExt cx="162837" cy="422275"/>
            </a:xfrm>
          </p:grpSpPr>
          <p:grpSp>
            <p:nvGrpSpPr>
              <p:cNvPr id="162" name="Group 369"/>
              <p:cNvGrpSpPr>
                <a:grpSpLocks/>
              </p:cNvGrpSpPr>
              <p:nvPr/>
            </p:nvGrpSpPr>
            <p:grpSpPr bwMode="auto">
              <a:xfrm rot="5400000">
                <a:off x="2443906" y="1504007"/>
                <a:ext cx="211137" cy="153988"/>
                <a:chOff x="2220383" y="1219201"/>
                <a:chExt cx="703790" cy="307975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220383" y="1381124"/>
                  <a:ext cx="74083" cy="31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 flipH="1" flipV="1">
                  <a:off x="2273827" y="1258887"/>
                  <a:ext cx="152400" cy="79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16200000" flipH="1">
                  <a:off x="2314043" y="1298047"/>
                  <a:ext cx="304800" cy="1534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438400" y="1297517"/>
                  <a:ext cx="304800" cy="148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6200000" flipH="1">
                  <a:off x="2615670" y="1298044"/>
                  <a:ext cx="304800" cy="1534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 flipH="1" flipV="1">
                  <a:off x="2808287" y="1411287"/>
                  <a:ext cx="152400" cy="793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369"/>
              <p:cNvGrpSpPr>
                <a:grpSpLocks/>
              </p:cNvGrpSpPr>
              <p:nvPr/>
            </p:nvGrpSpPr>
            <p:grpSpPr bwMode="auto">
              <a:xfrm rot="16200000">
                <a:off x="2435057" y="1715145"/>
                <a:ext cx="211137" cy="153988"/>
                <a:chOff x="2220383" y="1219201"/>
                <a:chExt cx="703790" cy="307975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2220383" y="1381124"/>
                  <a:ext cx="74083" cy="31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2273827" y="1258887"/>
                  <a:ext cx="152400" cy="79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2314043" y="1298047"/>
                  <a:ext cx="304800" cy="1534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2438400" y="1297517"/>
                  <a:ext cx="304800" cy="148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16200000" flipH="1">
                  <a:off x="2615670" y="1298044"/>
                  <a:ext cx="304800" cy="1534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5400000" flipH="1" flipV="1">
                  <a:off x="2808287" y="1411287"/>
                  <a:ext cx="152400" cy="793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3" name="Straight Connector 142"/>
            <p:cNvCxnSpPr/>
            <p:nvPr/>
          </p:nvCxnSpPr>
          <p:spPr>
            <a:xfrm flipV="1">
              <a:off x="1824790" y="5181254"/>
              <a:ext cx="541038" cy="3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6715779" y="5154182"/>
              <a:ext cx="541038" cy="3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/>
            <p:cNvGrpSpPr/>
            <p:nvPr/>
          </p:nvGrpSpPr>
          <p:grpSpPr>
            <a:xfrm rot="5400000">
              <a:off x="6456702" y="4956469"/>
              <a:ext cx="162837" cy="422275"/>
              <a:chOff x="2463632" y="1475432"/>
              <a:chExt cx="162837" cy="422275"/>
            </a:xfrm>
          </p:grpSpPr>
          <p:grpSp>
            <p:nvGrpSpPr>
              <p:cNvPr id="148" name="Group 369"/>
              <p:cNvGrpSpPr>
                <a:grpSpLocks/>
              </p:cNvGrpSpPr>
              <p:nvPr/>
            </p:nvGrpSpPr>
            <p:grpSpPr bwMode="auto">
              <a:xfrm rot="5400000">
                <a:off x="2443906" y="1504007"/>
                <a:ext cx="211137" cy="153988"/>
                <a:chOff x="2220383" y="1219201"/>
                <a:chExt cx="703790" cy="307975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220383" y="1381124"/>
                  <a:ext cx="74083" cy="31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73827" y="1258887"/>
                  <a:ext cx="152400" cy="79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2314043" y="1298047"/>
                  <a:ext cx="304800" cy="1534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2438400" y="1297517"/>
                  <a:ext cx="304800" cy="148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2615670" y="1298044"/>
                  <a:ext cx="304800" cy="1534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2808287" y="1411287"/>
                  <a:ext cx="152400" cy="793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369"/>
              <p:cNvGrpSpPr>
                <a:grpSpLocks/>
              </p:cNvGrpSpPr>
              <p:nvPr/>
            </p:nvGrpSpPr>
            <p:grpSpPr bwMode="auto">
              <a:xfrm rot="16200000">
                <a:off x="2435057" y="1715145"/>
                <a:ext cx="211137" cy="153988"/>
                <a:chOff x="2220383" y="1219201"/>
                <a:chExt cx="703790" cy="307975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2220383" y="1381124"/>
                  <a:ext cx="74083" cy="31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 flipH="1" flipV="1">
                  <a:off x="2273827" y="1258887"/>
                  <a:ext cx="152400" cy="79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2314043" y="1298047"/>
                  <a:ext cx="304800" cy="1534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2438400" y="1297517"/>
                  <a:ext cx="304800" cy="148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16200000" flipH="1">
                  <a:off x="2615670" y="1298044"/>
                  <a:ext cx="304800" cy="1534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5400000" flipH="1" flipV="1">
                  <a:off x="2808287" y="1411287"/>
                  <a:ext cx="152400" cy="793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10279" y="4724400"/>
              <a:ext cx="279400" cy="22860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0800" y="4495800"/>
              <a:ext cx="317500" cy="5334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6022" y="3315969"/>
            <a:ext cx="1295400" cy="228600"/>
          </a:xfrm>
          <a:prstGeom prst="rect">
            <a:avLst/>
          </a:prstGeom>
        </p:spPr>
      </p:pic>
      <p:sp>
        <p:nvSpPr>
          <p:cNvPr id="199" name="Freeform 198"/>
          <p:cNvSpPr/>
          <p:nvPr/>
        </p:nvSpPr>
        <p:spPr>
          <a:xfrm rot="1624711">
            <a:off x="912667" y="3583508"/>
            <a:ext cx="662070" cy="433256"/>
          </a:xfrm>
          <a:custGeom>
            <a:avLst/>
            <a:gdLst>
              <a:gd name="connsiteX0" fmla="*/ 247 w 595993"/>
              <a:gd name="connsiteY0" fmla="*/ 0 h 628428"/>
              <a:gd name="connsiteX1" fmla="*/ 97229 w 595993"/>
              <a:gd name="connsiteY1" fmla="*/ 609600 h 628428"/>
              <a:gd name="connsiteX2" fmla="*/ 595993 w 595993"/>
              <a:gd name="connsiteY2" fmla="*/ 484909 h 62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993" h="628428">
                <a:moveTo>
                  <a:pt x="247" y="0"/>
                </a:moveTo>
                <a:cubicBezTo>
                  <a:pt x="-908" y="264391"/>
                  <a:pt x="-2062" y="528782"/>
                  <a:pt x="97229" y="609600"/>
                </a:cubicBezTo>
                <a:cubicBezTo>
                  <a:pt x="196520" y="690418"/>
                  <a:pt x="595993" y="484909"/>
                  <a:pt x="595993" y="484909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056" y="5867400"/>
            <a:ext cx="2159000" cy="266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0812" y="5828780"/>
            <a:ext cx="2425700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4613" y="5815467"/>
            <a:ext cx="1168400" cy="304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288596"/>
            <a:ext cx="1358900" cy="342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39387" y="6278423"/>
            <a:ext cx="1358900" cy="342900"/>
          </a:xfrm>
          <a:prstGeom prst="rect">
            <a:avLst/>
          </a:prstGeom>
        </p:spPr>
      </p:pic>
      <p:sp>
        <p:nvSpPr>
          <p:cNvPr id="282" name="TextBox 281"/>
          <p:cNvSpPr txBox="1"/>
          <p:nvPr/>
        </p:nvSpPr>
        <p:spPr>
          <a:xfrm>
            <a:off x="6546683" y="6268818"/>
            <a:ext cx="160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chemeClr val="accent2">
                    <a:lumMod val="75000"/>
                  </a:schemeClr>
                </a:solidFill>
              </a:rPr>
              <a:t>Phew!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30661" y="3810000"/>
            <a:ext cx="6702579" cy="1696560"/>
            <a:chOff x="1230661" y="3810000"/>
            <a:chExt cx="6702579" cy="1696560"/>
          </a:xfrm>
        </p:grpSpPr>
        <p:grpSp>
          <p:nvGrpSpPr>
            <p:cNvPr id="30" name="Group 29"/>
            <p:cNvGrpSpPr/>
            <p:nvPr/>
          </p:nvGrpSpPr>
          <p:grpSpPr>
            <a:xfrm>
              <a:off x="1230661" y="3810000"/>
              <a:ext cx="6702579" cy="1696560"/>
              <a:chOff x="1230661" y="3957249"/>
              <a:chExt cx="6702579" cy="1696560"/>
            </a:xfrm>
          </p:grpSpPr>
          <p:cxnSp>
            <p:nvCxnSpPr>
              <p:cNvPr id="98" name="Straight Connector 97"/>
              <p:cNvCxnSpPr>
                <a:stCxn id="276" idx="2"/>
              </p:cNvCxnSpPr>
              <p:nvPr/>
            </p:nvCxnSpPr>
            <p:spPr>
              <a:xfrm>
                <a:off x="5165162" y="4648200"/>
                <a:ext cx="876863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65"/>
              <p:cNvGrpSpPr>
                <a:grpSpLocks/>
              </p:cNvGrpSpPr>
              <p:nvPr/>
            </p:nvGrpSpPr>
            <p:grpSpPr bwMode="auto">
              <a:xfrm rot="5400000">
                <a:off x="3848100" y="4981025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1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68" name="Arc 267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9" name="Arc 268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2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66" name="Arc 265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7" name="Arc 266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3" name="Group 262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64" name="Arc 263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5" name="Arc 264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0" name="Group 65"/>
              <p:cNvGrpSpPr>
                <a:grpSpLocks/>
              </p:cNvGrpSpPr>
              <p:nvPr/>
            </p:nvGrpSpPr>
            <p:grpSpPr bwMode="auto">
              <a:xfrm>
                <a:off x="3327133" y="4495800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0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57" name="Arc 256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Arc 257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51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55" name="Arc 254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Arc 255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52" name="Group 59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53" name="Arc 252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Arc 253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02" name="Oval 101"/>
              <p:cNvSpPr/>
              <p:nvPr/>
            </p:nvSpPr>
            <p:spPr>
              <a:xfrm>
                <a:off x="1535461" y="5581619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535461" y="4629416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4341812" y="5614452"/>
                <a:ext cx="269027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8322" y="4667334"/>
                <a:ext cx="177800" cy="19050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375" y="5554955"/>
                <a:ext cx="76200" cy="25400"/>
              </a:xfrm>
              <a:prstGeom prst="rect">
                <a:avLst/>
              </a:prstGeom>
            </p:spPr>
          </p:pic>
          <p:cxnSp>
            <p:nvCxnSpPr>
              <p:cNvPr id="114" name="Straight Connector 113"/>
              <p:cNvCxnSpPr/>
              <p:nvPr/>
            </p:nvCxnSpPr>
            <p:spPr>
              <a:xfrm flipV="1">
                <a:off x="1607651" y="5614452"/>
                <a:ext cx="2734161" cy="32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endCxn id="258" idx="2"/>
              </p:cNvCxnSpPr>
              <p:nvPr/>
            </p:nvCxnSpPr>
            <p:spPr>
              <a:xfrm flipV="1">
                <a:off x="2519807" y="4648200"/>
                <a:ext cx="959726" cy="173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00465" y="4707661"/>
                <a:ext cx="177800" cy="190500"/>
              </a:xfrm>
              <a:prstGeom prst="rect">
                <a:avLst/>
              </a:prstGeom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2613" y="5457485"/>
                <a:ext cx="76200" cy="25400"/>
              </a:xfrm>
              <a:prstGeom prst="rect">
                <a:avLst/>
              </a:prstGeom>
            </p:spPr>
          </p:pic>
          <p:cxnSp>
            <p:nvCxnSpPr>
              <p:cNvPr id="204" name="Straight Arrow Connector 203"/>
              <p:cNvCxnSpPr/>
              <p:nvPr/>
            </p:nvCxnSpPr>
            <p:spPr>
              <a:xfrm flipH="1">
                <a:off x="5486400" y="4643049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3030179" y="4670679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Oval 205"/>
              <p:cNvSpPr/>
              <p:nvPr/>
            </p:nvSpPr>
            <p:spPr>
              <a:xfrm>
                <a:off x="7032086" y="5562600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7021861" y="4628245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0661" y="5065637"/>
                <a:ext cx="406400" cy="266700"/>
              </a:xfrm>
              <a:prstGeom prst="rect">
                <a:avLst/>
              </a:prstGeom>
            </p:spPr>
          </p:pic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2978" y="4205869"/>
                <a:ext cx="330200" cy="266700"/>
              </a:xfrm>
              <a:prstGeom prst="rect">
                <a:avLst/>
              </a:prstGeom>
            </p:spPr>
          </p:pic>
          <p:grpSp>
            <p:nvGrpSpPr>
              <p:cNvPr id="214" name="Group 213"/>
              <p:cNvGrpSpPr/>
              <p:nvPr/>
            </p:nvGrpSpPr>
            <p:grpSpPr>
              <a:xfrm rot="5400000">
                <a:off x="2278408" y="4454593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234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242" name="Straight Connector 241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236" name="Straight Connector 235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15" name="Straight Connector 214"/>
              <p:cNvCxnSpPr/>
              <p:nvPr/>
            </p:nvCxnSpPr>
            <p:spPr>
              <a:xfrm flipV="1">
                <a:off x="1607651" y="4679378"/>
                <a:ext cx="541038" cy="3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6397625" y="4652306"/>
                <a:ext cx="642053" cy="45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7" name="Group 216"/>
              <p:cNvGrpSpPr/>
              <p:nvPr/>
            </p:nvGrpSpPr>
            <p:grpSpPr>
              <a:xfrm rot="5400000">
                <a:off x="6149519" y="4454593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220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222" name="Straight Connector 221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18" name="Picture 21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3140" y="4222524"/>
                <a:ext cx="279400" cy="228600"/>
              </a:xfrm>
              <a:prstGeom prst="rect">
                <a:avLst/>
              </a:prstGeom>
            </p:spPr>
          </p:pic>
          <p:grpSp>
            <p:nvGrpSpPr>
              <p:cNvPr id="270" name="Group 65"/>
              <p:cNvGrpSpPr>
                <a:grpSpLocks/>
              </p:cNvGrpSpPr>
              <p:nvPr/>
            </p:nvGrpSpPr>
            <p:grpSpPr bwMode="auto">
              <a:xfrm>
                <a:off x="4326962" y="4495800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80" name="Arc 279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Arc 280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74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78" name="Arc 277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Arc 278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75" name="Group 59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276" name="Arc 275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7" name="Arc 276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83772" y="4176692"/>
                <a:ext cx="495300" cy="279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05923" y="4197450"/>
                <a:ext cx="482600" cy="2413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82835" y="5012775"/>
                <a:ext cx="520700" cy="2413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0507" y="3957249"/>
                <a:ext cx="317500" cy="5461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61740" y="4844912"/>
                <a:ext cx="571500" cy="520700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10200" y="3962400"/>
              <a:ext cx="3429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8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97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Induction machines </a:t>
            </a:r>
            <a:br>
              <a:rPr lang="en-US" dirty="0" smtClean="0"/>
            </a:br>
            <a:r>
              <a:rPr lang="en-US" dirty="0" smtClean="0"/>
              <a:t>           = </a:t>
            </a:r>
            <a:r>
              <a:rPr lang="en-US" smtClean="0"/>
              <a:t>Rotating transformers!!</a:t>
            </a:r>
            <a:endParaRPr lang="en-US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43000" y="2438400"/>
            <a:ext cx="6702579" cy="1696560"/>
            <a:chOff x="1230661" y="3810000"/>
            <a:chExt cx="6702579" cy="1696560"/>
          </a:xfrm>
        </p:grpSpPr>
        <p:grpSp>
          <p:nvGrpSpPr>
            <p:cNvPr id="200" name="Group 199"/>
            <p:cNvGrpSpPr/>
            <p:nvPr/>
          </p:nvGrpSpPr>
          <p:grpSpPr>
            <a:xfrm>
              <a:off x="1230661" y="3810000"/>
              <a:ext cx="6702579" cy="1696560"/>
              <a:chOff x="1230661" y="3957249"/>
              <a:chExt cx="6702579" cy="169656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5165162" y="4648200"/>
                <a:ext cx="876863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Group 65"/>
              <p:cNvGrpSpPr>
                <a:grpSpLocks/>
              </p:cNvGrpSpPr>
              <p:nvPr/>
            </p:nvGrpSpPr>
            <p:grpSpPr bwMode="auto">
              <a:xfrm rot="5400000">
                <a:off x="3848100" y="4981025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357" name="Straight Connector 356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9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66" name="Arc 365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7" name="Arc 366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60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64" name="Arc 363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5" name="Arc 364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61" name="Group 360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62" name="Arc 361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3" name="Arc 362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12" name="Group 65"/>
              <p:cNvGrpSpPr>
                <a:grpSpLocks/>
              </p:cNvGrpSpPr>
              <p:nvPr/>
            </p:nvGrpSpPr>
            <p:grpSpPr bwMode="auto">
              <a:xfrm>
                <a:off x="3327133" y="4495800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8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55" name="Arc 354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6" name="Arc 355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9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53" name="Arc 352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4" name="Arc 353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50" name="Group 59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51" name="Arc 350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2" name="Arc 351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13" name="Oval 212"/>
              <p:cNvSpPr/>
              <p:nvPr/>
            </p:nvSpPr>
            <p:spPr>
              <a:xfrm>
                <a:off x="1535461" y="5581619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1535461" y="4629416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3" name="Straight Connector 282"/>
              <p:cNvCxnSpPr/>
              <p:nvPr/>
            </p:nvCxnSpPr>
            <p:spPr>
              <a:xfrm>
                <a:off x="4341812" y="5614452"/>
                <a:ext cx="269027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8322" y="4667334"/>
                <a:ext cx="177800" cy="190500"/>
              </a:xfrm>
              <a:prstGeom prst="rect">
                <a:avLst/>
              </a:prstGeom>
            </p:spPr>
          </p:pic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375" y="5554955"/>
                <a:ext cx="76200" cy="25400"/>
              </a:xfrm>
              <a:prstGeom prst="rect">
                <a:avLst/>
              </a:prstGeom>
            </p:spPr>
          </p:pic>
          <p:cxnSp>
            <p:nvCxnSpPr>
              <p:cNvPr id="286" name="Straight Connector 285"/>
              <p:cNvCxnSpPr/>
              <p:nvPr/>
            </p:nvCxnSpPr>
            <p:spPr>
              <a:xfrm flipV="1">
                <a:off x="1607651" y="5614452"/>
                <a:ext cx="2734161" cy="32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V="1">
                <a:off x="2519807" y="4648200"/>
                <a:ext cx="959726" cy="173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8" name="Picture 2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00465" y="4707661"/>
                <a:ext cx="177800" cy="190500"/>
              </a:xfrm>
              <a:prstGeom prst="rect">
                <a:avLst/>
              </a:prstGeom>
            </p:spPr>
          </p:pic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2613" y="5457485"/>
                <a:ext cx="76200" cy="25400"/>
              </a:xfrm>
              <a:prstGeom prst="rect">
                <a:avLst/>
              </a:prstGeom>
            </p:spPr>
          </p:pic>
          <p:cxnSp>
            <p:nvCxnSpPr>
              <p:cNvPr id="290" name="Straight Arrow Connector 289"/>
              <p:cNvCxnSpPr/>
              <p:nvPr/>
            </p:nvCxnSpPr>
            <p:spPr>
              <a:xfrm flipH="1">
                <a:off x="5486400" y="4643049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/>
              <p:cNvCxnSpPr/>
              <p:nvPr/>
            </p:nvCxnSpPr>
            <p:spPr>
              <a:xfrm>
                <a:off x="3030179" y="4670679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91"/>
              <p:cNvSpPr/>
              <p:nvPr/>
            </p:nvSpPr>
            <p:spPr>
              <a:xfrm>
                <a:off x="7032086" y="5562600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7021861" y="4628245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661" y="5065637"/>
                <a:ext cx="406400" cy="266700"/>
              </a:xfrm>
              <a:prstGeom prst="rect">
                <a:avLst/>
              </a:prstGeom>
            </p:spPr>
          </p:pic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2978" y="4205869"/>
                <a:ext cx="330200" cy="266700"/>
              </a:xfrm>
              <a:prstGeom prst="rect">
                <a:avLst/>
              </a:prstGeom>
            </p:spPr>
          </p:pic>
          <p:grpSp>
            <p:nvGrpSpPr>
              <p:cNvPr id="296" name="Group 295"/>
              <p:cNvGrpSpPr/>
              <p:nvPr/>
            </p:nvGrpSpPr>
            <p:grpSpPr>
              <a:xfrm rot="5400000">
                <a:off x="2278408" y="4454593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33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40" name="Straight Connector 339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34" name="Straight Connector 333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7" name="Straight Connector 296"/>
              <p:cNvCxnSpPr/>
              <p:nvPr/>
            </p:nvCxnSpPr>
            <p:spPr>
              <a:xfrm flipV="1">
                <a:off x="1607651" y="4679378"/>
                <a:ext cx="541038" cy="3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6397625" y="4652306"/>
                <a:ext cx="642053" cy="45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9" name="Group 298"/>
              <p:cNvGrpSpPr/>
              <p:nvPr/>
            </p:nvGrpSpPr>
            <p:grpSpPr>
              <a:xfrm rot="5400000">
                <a:off x="6149519" y="4454593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318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26" name="Straight Connector 325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3140" y="4222524"/>
                <a:ext cx="279400" cy="228600"/>
              </a:xfrm>
              <a:prstGeom prst="rect">
                <a:avLst/>
              </a:prstGeom>
            </p:spPr>
          </p:pic>
          <p:grpSp>
            <p:nvGrpSpPr>
              <p:cNvPr id="301" name="Group 65"/>
              <p:cNvGrpSpPr>
                <a:grpSpLocks/>
              </p:cNvGrpSpPr>
              <p:nvPr/>
            </p:nvGrpSpPr>
            <p:grpSpPr bwMode="auto">
              <a:xfrm>
                <a:off x="4326962" y="4495800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9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16" name="Arc 315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7" name="Arc 316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0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14" name="Arc 313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5" name="Arc 314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" name="Group 59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12" name="Arc 311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3" name="Arc 312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3772" y="4176692"/>
                <a:ext cx="495300" cy="279400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5923" y="4197450"/>
                <a:ext cx="482600" cy="241300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2835" y="5012775"/>
                <a:ext cx="520700" cy="241300"/>
              </a:xfrm>
              <a:prstGeom prst="rect">
                <a:avLst/>
              </a:prstGeom>
            </p:spPr>
          </p:pic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00507" y="3957249"/>
                <a:ext cx="317500" cy="546100"/>
              </a:xfrm>
              <a:prstGeom prst="rect">
                <a:avLst/>
              </a:prstGeom>
            </p:spPr>
          </p:pic>
          <p:pic>
            <p:nvPicPr>
              <p:cNvPr id="306" name="Picture 30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61740" y="4844912"/>
                <a:ext cx="571500" cy="520700"/>
              </a:xfrm>
              <a:prstGeom prst="rect">
                <a:avLst/>
              </a:prstGeom>
            </p:spPr>
          </p:pic>
        </p:grp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10200" y="3962400"/>
              <a:ext cx="342900" cy="3429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42950" y="459962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Squirrel cage rotor:</a:t>
            </a:r>
            <a:r>
              <a:rPr lang="en-US" sz="2400" dirty="0" smtClean="0"/>
              <a:t> </a:t>
            </a:r>
            <a:r>
              <a:rPr lang="en-US" sz="2400" i="1" dirty="0" smtClean="0"/>
              <a:t>Short the rotor windings, i.e.,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2000" y="4568623"/>
            <a:ext cx="1041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2484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Equivalent circuit of a two phase induction machine</a:t>
            </a:r>
            <a:endParaRPr lang="en-US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43000" y="2438400"/>
            <a:ext cx="5809017" cy="1696560"/>
            <a:chOff x="1230661" y="3810000"/>
            <a:chExt cx="5809017" cy="1696560"/>
          </a:xfrm>
        </p:grpSpPr>
        <p:grpSp>
          <p:nvGrpSpPr>
            <p:cNvPr id="200" name="Group 199"/>
            <p:cNvGrpSpPr/>
            <p:nvPr/>
          </p:nvGrpSpPr>
          <p:grpSpPr>
            <a:xfrm>
              <a:off x="1230661" y="3810000"/>
              <a:ext cx="5809017" cy="1696560"/>
              <a:chOff x="1230661" y="3957249"/>
              <a:chExt cx="5809017" cy="169656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5165162" y="4648200"/>
                <a:ext cx="876863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Group 65"/>
              <p:cNvGrpSpPr>
                <a:grpSpLocks/>
              </p:cNvGrpSpPr>
              <p:nvPr/>
            </p:nvGrpSpPr>
            <p:grpSpPr bwMode="auto">
              <a:xfrm rot="5400000">
                <a:off x="3848100" y="4981025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357" name="Straight Connector 356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9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66" name="Arc 365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7" name="Arc 366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60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64" name="Arc 363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5" name="Arc 364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61" name="Group 360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62" name="Arc 361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3" name="Arc 362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12" name="Group 65"/>
              <p:cNvGrpSpPr>
                <a:grpSpLocks/>
              </p:cNvGrpSpPr>
              <p:nvPr/>
            </p:nvGrpSpPr>
            <p:grpSpPr bwMode="auto">
              <a:xfrm>
                <a:off x="3327133" y="4495800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8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55" name="Arc 354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6" name="Arc 355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9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53" name="Arc 352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4" name="Arc 353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50" name="Group 59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51" name="Arc 350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2" name="Arc 351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13" name="Oval 212"/>
              <p:cNvSpPr/>
              <p:nvPr/>
            </p:nvSpPr>
            <p:spPr>
              <a:xfrm>
                <a:off x="1535461" y="5581619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1535461" y="4629416"/>
                <a:ext cx="72190" cy="72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3" name="Straight Connector 282"/>
              <p:cNvCxnSpPr/>
              <p:nvPr/>
            </p:nvCxnSpPr>
            <p:spPr>
              <a:xfrm>
                <a:off x="4341812" y="5614452"/>
                <a:ext cx="269027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8322" y="4667334"/>
                <a:ext cx="177800" cy="190500"/>
              </a:xfrm>
              <a:prstGeom prst="rect">
                <a:avLst/>
              </a:prstGeom>
            </p:spPr>
          </p:pic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375" y="5554955"/>
                <a:ext cx="76200" cy="25400"/>
              </a:xfrm>
              <a:prstGeom prst="rect">
                <a:avLst/>
              </a:prstGeom>
            </p:spPr>
          </p:pic>
          <p:cxnSp>
            <p:nvCxnSpPr>
              <p:cNvPr id="286" name="Straight Connector 285"/>
              <p:cNvCxnSpPr/>
              <p:nvPr/>
            </p:nvCxnSpPr>
            <p:spPr>
              <a:xfrm flipV="1">
                <a:off x="1607651" y="5614452"/>
                <a:ext cx="2734161" cy="32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V="1">
                <a:off x="2519807" y="4648200"/>
                <a:ext cx="959726" cy="173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/>
              <p:cNvCxnSpPr/>
              <p:nvPr/>
            </p:nvCxnSpPr>
            <p:spPr>
              <a:xfrm flipH="1">
                <a:off x="5486400" y="4643049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/>
              <p:cNvCxnSpPr/>
              <p:nvPr/>
            </p:nvCxnSpPr>
            <p:spPr>
              <a:xfrm>
                <a:off x="3030179" y="4670679"/>
                <a:ext cx="98988" cy="124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661" y="5065637"/>
                <a:ext cx="406400" cy="266700"/>
              </a:xfrm>
              <a:prstGeom prst="rect">
                <a:avLst/>
              </a:prstGeom>
            </p:spPr>
          </p:pic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2978" y="4205869"/>
                <a:ext cx="330200" cy="266700"/>
              </a:xfrm>
              <a:prstGeom prst="rect">
                <a:avLst/>
              </a:prstGeom>
            </p:spPr>
          </p:pic>
          <p:grpSp>
            <p:nvGrpSpPr>
              <p:cNvPr id="296" name="Group 295"/>
              <p:cNvGrpSpPr/>
              <p:nvPr/>
            </p:nvGrpSpPr>
            <p:grpSpPr>
              <a:xfrm rot="5400000">
                <a:off x="2278408" y="4454593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33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40" name="Straight Connector 339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34" name="Straight Connector 333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7" name="Straight Connector 296"/>
              <p:cNvCxnSpPr/>
              <p:nvPr/>
            </p:nvCxnSpPr>
            <p:spPr>
              <a:xfrm flipV="1">
                <a:off x="1607651" y="4679378"/>
                <a:ext cx="541038" cy="3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6397625" y="4652306"/>
                <a:ext cx="642053" cy="45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9" name="Group 298"/>
              <p:cNvGrpSpPr/>
              <p:nvPr/>
            </p:nvGrpSpPr>
            <p:grpSpPr>
              <a:xfrm rot="5400000">
                <a:off x="6149519" y="4454593"/>
                <a:ext cx="162837" cy="422275"/>
                <a:chOff x="2463632" y="1475432"/>
                <a:chExt cx="162837" cy="422275"/>
              </a:xfrm>
            </p:grpSpPr>
            <p:grpSp>
              <p:nvGrpSpPr>
                <p:cNvPr id="318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2443906" y="1504007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26" name="Straight Connector 325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Group 369"/>
                <p:cNvGrpSpPr>
                  <a:grpSpLocks/>
                </p:cNvGrpSpPr>
                <p:nvPr/>
              </p:nvGrpSpPr>
              <p:grpSpPr bwMode="auto">
                <a:xfrm rot="16200000">
                  <a:off x="2435057" y="1715145"/>
                  <a:ext cx="211137" cy="153988"/>
                  <a:chOff x="2220383" y="1219201"/>
                  <a:chExt cx="703790" cy="307975"/>
                </a:xfrm>
              </p:grpSpPr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2220383" y="1381124"/>
                    <a:ext cx="74083" cy="31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rot="5400000" flipH="1" flipV="1">
                    <a:off x="2273827" y="1258887"/>
                    <a:ext cx="152400" cy="793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rot="16200000" flipH="1">
                    <a:off x="2314043" y="1298047"/>
                    <a:ext cx="304800" cy="1534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rot="5400000" flipH="1" flipV="1">
                    <a:off x="2438400" y="1297517"/>
                    <a:ext cx="304800" cy="1481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 rot="16200000" flipH="1">
                    <a:off x="2615670" y="1298044"/>
                    <a:ext cx="304800" cy="1534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rot="5400000" flipH="1" flipV="1">
                    <a:off x="2808287" y="1411287"/>
                    <a:ext cx="152400" cy="793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3140" y="4222524"/>
                <a:ext cx="279400" cy="228600"/>
              </a:xfrm>
              <a:prstGeom prst="rect">
                <a:avLst/>
              </a:prstGeom>
            </p:spPr>
          </p:pic>
          <p:grpSp>
            <p:nvGrpSpPr>
              <p:cNvPr id="301" name="Group 65"/>
              <p:cNvGrpSpPr>
                <a:grpSpLocks/>
              </p:cNvGrpSpPr>
              <p:nvPr/>
            </p:nvGrpSpPr>
            <p:grpSpPr bwMode="auto">
              <a:xfrm>
                <a:off x="4326962" y="4495800"/>
                <a:ext cx="990600" cy="304800"/>
                <a:chOff x="2819400" y="533400"/>
                <a:chExt cx="990600" cy="304800"/>
              </a:xfrm>
            </p:grpSpPr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28194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3657600" y="685800"/>
                  <a:ext cx="152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9" name="Group 55"/>
                <p:cNvGrpSpPr>
                  <a:grpSpLocks/>
                </p:cNvGrpSpPr>
                <p:nvPr/>
              </p:nvGrpSpPr>
              <p:grpSpPr bwMode="auto">
                <a:xfrm>
                  <a:off x="29718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16" name="Arc 315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7" name="Arc 316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0" name="Group 56"/>
                <p:cNvGrpSpPr>
                  <a:grpSpLocks/>
                </p:cNvGrpSpPr>
                <p:nvPr/>
              </p:nvGrpSpPr>
              <p:grpSpPr bwMode="auto">
                <a:xfrm>
                  <a:off x="32004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14" name="Arc 313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5" name="Arc 314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" name="Group 59"/>
                <p:cNvGrpSpPr>
                  <a:grpSpLocks/>
                </p:cNvGrpSpPr>
                <p:nvPr/>
              </p:nvGrpSpPr>
              <p:grpSpPr bwMode="auto">
                <a:xfrm>
                  <a:off x="3429000" y="533400"/>
                  <a:ext cx="228600" cy="304800"/>
                  <a:chOff x="2971800" y="533400"/>
                  <a:chExt cx="228600" cy="304800"/>
                </a:xfrm>
              </p:grpSpPr>
              <p:sp>
                <p:nvSpPr>
                  <p:cNvPr id="312" name="Arc 311"/>
                  <p:cNvSpPr/>
                  <p:nvPr/>
                </p:nvSpPr>
                <p:spPr>
                  <a:xfrm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3" name="Arc 312"/>
                  <p:cNvSpPr/>
                  <p:nvPr/>
                </p:nvSpPr>
                <p:spPr>
                  <a:xfrm flipH="1">
                    <a:off x="2971800" y="533400"/>
                    <a:ext cx="228600" cy="304800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3772" y="4176692"/>
                <a:ext cx="495300" cy="279400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5923" y="4197450"/>
                <a:ext cx="482600" cy="241300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2835" y="5012775"/>
                <a:ext cx="520700" cy="241300"/>
              </a:xfrm>
              <a:prstGeom prst="rect">
                <a:avLst/>
              </a:prstGeom>
            </p:spPr>
          </p:pic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00507" y="3957249"/>
                <a:ext cx="317500" cy="546100"/>
              </a:xfrm>
              <a:prstGeom prst="rect">
                <a:avLst/>
              </a:prstGeom>
            </p:spPr>
          </p:pic>
        </p:grp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10200" y="3962400"/>
              <a:ext cx="342900" cy="342900"/>
            </a:xfrm>
            <a:prstGeom prst="rect">
              <a:avLst/>
            </a:prstGeom>
          </p:spPr>
        </p:pic>
      </p:grpSp>
      <p:cxnSp>
        <p:nvCxnSpPr>
          <p:cNvPr id="99" name="Straight Connector 98"/>
          <p:cNvCxnSpPr/>
          <p:nvPr/>
        </p:nvCxnSpPr>
        <p:spPr>
          <a:xfrm>
            <a:off x="6944425" y="3129351"/>
            <a:ext cx="0" cy="9662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563498" y="152400"/>
            <a:ext cx="1527890" cy="1104900"/>
            <a:chOff x="381000" y="114300"/>
            <a:chExt cx="1527890" cy="1104900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381000" y="609600"/>
              <a:ext cx="906908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71866" y="114300"/>
              <a:ext cx="1137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three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41378" y="4593389"/>
            <a:ext cx="513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have to remember this circuit! Don’t need to memorize the derivation.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37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1400" y="1445347"/>
            <a:ext cx="5257106" cy="5287735"/>
            <a:chOff x="1649226" y="495300"/>
            <a:chExt cx="5257106" cy="5287735"/>
          </a:xfrm>
        </p:grpSpPr>
        <p:sp>
          <p:nvSpPr>
            <p:cNvPr id="4" name="Oval 3"/>
            <p:cNvSpPr/>
            <p:nvPr/>
          </p:nvSpPr>
          <p:spPr>
            <a:xfrm>
              <a:off x="2057400" y="914400"/>
              <a:ext cx="4419600" cy="441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76500" y="1333500"/>
              <a:ext cx="3581400" cy="358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57650" y="4953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57650" y="53340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54860" y="1695342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9100" y="6667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6137572" y="1680835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4038600" y="530406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6" idx="4"/>
              <a:endCxn id="7" idx="0"/>
            </p:cNvCxnSpPr>
            <p:nvPr/>
          </p:nvCxnSpPr>
          <p:spPr>
            <a:xfrm>
              <a:off x="4267200" y="914400"/>
              <a:ext cx="0" cy="44196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53349" y="2043175"/>
              <a:ext cx="1642527" cy="21668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095625" y="1669821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34500" y="413297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67075" y="184127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5015450" y="410303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612293" y="525236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293" y="525236"/>
                  <a:ext cx="4341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493" r="-281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493" r="-281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042977" y="4565400"/>
                  <a:ext cx="4069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977" y="4565400"/>
                  <a:ext cx="40690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418" r="-29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938917" y="1204190"/>
                  <a:ext cx="4069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917" y="1204190"/>
                  <a:ext cx="40690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418" r="-2985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68" r="-2740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700870" y="4317310"/>
                  <a:ext cx="30505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0870" y="4317310"/>
                  <a:ext cx="30505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4000" r="-38000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 rot="1800000">
              <a:off x="2045007" y="3110945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-1800000">
              <a:off x="2041424" y="3135743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168550" y="4113478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947349" y="1706997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478586" y="2165984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586" y="2165984"/>
                  <a:ext cx="42774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714" r="-7143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649226" y="3725933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226" y="3725933"/>
                  <a:ext cx="42774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714" r="-7143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1949435" y="4104808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25118" y="427625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7576877">
              <a:off x="3798296" y="2584685"/>
              <a:ext cx="914400" cy="914400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268" r="-26829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 rot="7200000">
              <a:off x="3431036" y="2027545"/>
              <a:ext cx="1642527" cy="21668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491155" y="31051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16330" y="2696936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2470357" y="3081287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778484" y="1885858"/>
              <a:ext cx="988833" cy="249564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459285" y="4373685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30735" y="454513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642902" y="1457642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23852" y="1427706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537488" y="3042377"/>
                  <a:ext cx="419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488" y="3042377"/>
                  <a:ext cx="4190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942" r="-1449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522221" y="2718199"/>
                  <a:ext cx="419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221" y="2718199"/>
                  <a:ext cx="41902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176" r="-2941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012483" y="1747362"/>
                  <a:ext cx="4398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483" y="1747362"/>
                  <a:ext cx="43986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278" r="-6944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148603" y="4055607"/>
                  <a:ext cx="4398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603" y="4055607"/>
                  <a:ext cx="43986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068" r="-5479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>
              <a:off x="1947349" y="1706997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41940" y="430055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ultiply 69"/>
            <p:cNvSpPr/>
            <p:nvPr/>
          </p:nvSpPr>
          <p:spPr>
            <a:xfrm>
              <a:off x="1928299" y="1680835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791201" y="287166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457200" y="274638"/>
            <a:ext cx="80697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Three phase </a:t>
            </a:r>
            <a:r>
              <a:rPr lang="en-US" dirty="0" smtClean="0"/>
              <a:t>induction machine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68732" y="1844615"/>
            <a:ext cx="2650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Notice: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/>
              <a:t>There are 3 rotor </a:t>
            </a:r>
            <a:r>
              <a:rPr lang="en-US" sz="2800" b="1" dirty="0" smtClean="0"/>
              <a:t>coils.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Exercise:</a:t>
            </a:r>
            <a:r>
              <a:rPr lang="en-US" sz="2800" b="1" dirty="0" smtClean="0"/>
              <a:t> Can you derive the flux linkages for this machine by inspection?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3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304800" y="1636437"/>
            <a:ext cx="3762375" cy="3780752"/>
            <a:chOff x="1586395" y="361631"/>
            <a:chExt cx="5343136" cy="5421404"/>
          </a:xfrm>
        </p:grpSpPr>
        <p:sp>
          <p:nvSpPr>
            <p:cNvPr id="66" name="Oval 65"/>
            <p:cNvSpPr/>
            <p:nvPr/>
          </p:nvSpPr>
          <p:spPr>
            <a:xfrm>
              <a:off x="2057400" y="914400"/>
              <a:ext cx="4419600" cy="441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476500" y="1333500"/>
              <a:ext cx="3581400" cy="358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57650" y="4953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057650" y="53340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4770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638300" y="291465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229100" y="6667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813983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ultiply 73"/>
            <p:cNvSpPr/>
            <p:nvPr/>
          </p:nvSpPr>
          <p:spPr>
            <a:xfrm>
              <a:off x="6457950" y="288471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Multiply 74"/>
            <p:cNvSpPr/>
            <p:nvPr/>
          </p:nvSpPr>
          <p:spPr>
            <a:xfrm>
              <a:off x="4038600" y="530406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2" idx="6"/>
              <a:endCxn id="71" idx="2"/>
            </p:cNvCxnSpPr>
            <p:nvPr/>
          </p:nvCxnSpPr>
          <p:spPr>
            <a:xfrm>
              <a:off x="2057400" y="3124200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9" idx="4"/>
              <a:endCxn id="70" idx="0"/>
            </p:cNvCxnSpPr>
            <p:nvPr/>
          </p:nvCxnSpPr>
          <p:spPr>
            <a:xfrm>
              <a:off x="4267200" y="914400"/>
              <a:ext cx="0" cy="44196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1" idx="7"/>
              <a:endCxn id="94" idx="3"/>
            </p:cNvCxnSpPr>
            <p:nvPr/>
          </p:nvCxnSpPr>
          <p:spPr>
            <a:xfrm flipV="1">
              <a:off x="3184537" y="2290930"/>
              <a:ext cx="2211647" cy="165959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8" idx="5"/>
              <a:endCxn id="89" idx="1"/>
            </p:cNvCxnSpPr>
            <p:nvPr/>
          </p:nvCxnSpPr>
          <p:spPr>
            <a:xfrm>
              <a:off x="3453349" y="2027545"/>
              <a:ext cx="1642527" cy="21668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3095625" y="1669821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034500" y="413297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05426" y="1956932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826813" y="3889146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267075" y="184127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002496" y="406059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Multiply 85"/>
            <p:cNvSpPr/>
            <p:nvPr/>
          </p:nvSpPr>
          <p:spPr>
            <a:xfrm>
              <a:off x="5286376" y="1926996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Multiply 86"/>
            <p:cNvSpPr/>
            <p:nvPr/>
          </p:nvSpPr>
          <p:spPr>
            <a:xfrm>
              <a:off x="5015450" y="410303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361631"/>
                  <a:ext cx="43415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4000" r="-32000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865" y="5389330"/>
                  <a:ext cx="4341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493" r="-281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1785" y="3314768"/>
                  <a:ext cx="4277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714" r="-857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395" y="2328435"/>
                  <a:ext cx="4277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4694" r="-40816" b="-67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068" r="-2740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211" y="4185972"/>
                  <a:ext cx="30505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8571" r="-94286" b="-6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595" y="2343580"/>
                  <a:ext cx="30505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4000" r="-42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603" y="3311837"/>
                  <a:ext cx="3050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571" r="-102857"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Arc 95"/>
            <p:cNvSpPr/>
            <p:nvPr/>
          </p:nvSpPr>
          <p:spPr>
            <a:xfrm rot="17576877">
              <a:off x="3798296" y="2584685"/>
              <a:ext cx="914400" cy="914400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571" r="-2381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0402" y="2297076"/>
            <a:ext cx="2832100" cy="26670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328529" y="1644198"/>
            <a:ext cx="3119803" cy="2081099"/>
            <a:chOff x="1328529" y="1644198"/>
            <a:chExt cx="3119803" cy="2081099"/>
          </a:xfrm>
        </p:grpSpPr>
        <p:sp>
          <p:nvSpPr>
            <p:cNvPr id="59" name="Rectangle 58"/>
            <p:cNvSpPr/>
            <p:nvPr/>
          </p:nvSpPr>
          <p:spPr>
            <a:xfrm>
              <a:off x="1328529" y="1644198"/>
              <a:ext cx="3119803" cy="20810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16100" y="1816100"/>
              <a:ext cx="2146300" cy="1689100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4038600" y="3136818"/>
            <a:ext cx="2007324" cy="723900"/>
            <a:chOff x="4147923" y="3136818"/>
            <a:chExt cx="2007324" cy="7239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26547" y="3136818"/>
              <a:ext cx="1028700" cy="723900"/>
            </a:xfrm>
            <a:prstGeom prst="rect">
              <a:avLst/>
            </a:prstGeom>
          </p:spPr>
        </p:pic>
        <p:sp>
          <p:nvSpPr>
            <p:cNvPr id="63" name="Freeform 62"/>
            <p:cNvSpPr/>
            <p:nvPr/>
          </p:nvSpPr>
          <p:spPr>
            <a:xfrm rot="20461342">
              <a:off x="4147923" y="3303606"/>
              <a:ext cx="687019" cy="265517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46706" y="1365924"/>
            <a:ext cx="4230448" cy="4389274"/>
            <a:chOff x="6208952" y="1478126"/>
            <a:chExt cx="4230448" cy="4389274"/>
          </a:xfrm>
        </p:grpSpPr>
        <p:sp>
          <p:nvSpPr>
            <p:cNvPr id="98" name="Rectangle 97"/>
            <p:cNvSpPr/>
            <p:nvPr/>
          </p:nvSpPr>
          <p:spPr>
            <a:xfrm>
              <a:off x="6208952" y="1478126"/>
              <a:ext cx="4230448" cy="43892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422350" y="1699178"/>
              <a:ext cx="3762375" cy="3780752"/>
              <a:chOff x="1586395" y="361631"/>
              <a:chExt cx="5343136" cy="542140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057400" y="914400"/>
                <a:ext cx="4419600" cy="44196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476500" y="1333500"/>
                <a:ext cx="3581400" cy="3581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057650" y="49530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057650" y="533400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477000" y="291465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38300" y="291465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9100" y="6667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13983" y="30861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ultiply 12"/>
              <p:cNvSpPr/>
              <p:nvPr/>
            </p:nvSpPr>
            <p:spPr>
              <a:xfrm>
                <a:off x="6457950" y="2884714"/>
                <a:ext cx="457200" cy="478971"/>
              </a:xfrm>
              <a:prstGeom prst="mathMultiply">
                <a:avLst>
                  <a:gd name="adj1" fmla="val 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ultiply 13"/>
              <p:cNvSpPr/>
              <p:nvPr/>
            </p:nvSpPr>
            <p:spPr>
              <a:xfrm>
                <a:off x="4038600" y="5304064"/>
                <a:ext cx="457200" cy="478971"/>
              </a:xfrm>
              <a:prstGeom prst="mathMultiply">
                <a:avLst>
                  <a:gd name="adj1" fmla="val 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>
                <a:stCxn id="9" idx="6"/>
                <a:endCxn id="8" idx="2"/>
              </p:cNvCxnSpPr>
              <p:nvPr/>
            </p:nvCxnSpPr>
            <p:spPr>
              <a:xfrm>
                <a:off x="2057400" y="3124200"/>
                <a:ext cx="44196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6" idx="4"/>
                <a:endCxn id="7" idx="0"/>
              </p:cNvCxnSpPr>
              <p:nvPr/>
            </p:nvCxnSpPr>
            <p:spPr>
              <a:xfrm>
                <a:off x="4267200" y="914400"/>
                <a:ext cx="0" cy="441960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5" idx="5"/>
                <a:endCxn id="26" idx="1"/>
              </p:cNvCxnSpPr>
              <p:nvPr/>
            </p:nvCxnSpPr>
            <p:spPr>
              <a:xfrm>
                <a:off x="3453349" y="2027545"/>
                <a:ext cx="1642527" cy="2166801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3095625" y="1669821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34500" y="413297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67075" y="184127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ultiply 31"/>
              <p:cNvSpPr/>
              <p:nvPr/>
            </p:nvSpPr>
            <p:spPr>
              <a:xfrm>
                <a:off x="5015450" y="4103034"/>
                <a:ext cx="457200" cy="478971"/>
              </a:xfrm>
              <a:prstGeom prst="mathMultiply">
                <a:avLst>
                  <a:gd name="adj1" fmla="val 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508211" y="361631"/>
                    <a:ext cx="43415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8211" y="361631"/>
                    <a:ext cx="434158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34000" r="-34000" b="-581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614865" y="5389330"/>
                    <a:ext cx="43415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4865" y="5389330"/>
                    <a:ext cx="43415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5493" r="-2817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501785" y="3314768"/>
                    <a:ext cx="42774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1785" y="3314768"/>
                    <a:ext cx="42774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5714" r="-8571" b="-180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1586395" y="2328435"/>
                    <a:ext cx="42774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6395" y="2328435"/>
                    <a:ext cx="427746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34694" r="-40816" b="-674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523993" y="1506722"/>
                    <a:ext cx="44627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993" y="1506722"/>
                    <a:ext cx="446276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32692" r="-32692" b="-581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508211" y="4185972"/>
                    <a:ext cx="305057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8211" y="4185972"/>
                    <a:ext cx="305057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48571" r="-97143" b="-619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Arc 47"/>
              <p:cNvSpPr/>
              <p:nvPr/>
            </p:nvSpPr>
            <p:spPr>
              <a:xfrm rot="17576877">
                <a:off x="3798296" y="2584685"/>
                <a:ext cx="914400" cy="914400"/>
              </a:xfrm>
              <a:prstGeom prst="arc">
                <a:avLst>
                  <a:gd name="adj1" fmla="val 17772816"/>
                  <a:gd name="adj2" fmla="val 2038264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893688" y="2145367"/>
                    <a:ext cx="25109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3688" y="2145367"/>
                    <a:ext cx="251094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8571" r="-23810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578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4755620" y="1356932"/>
            <a:ext cx="4230448" cy="4389274"/>
            <a:chOff x="6208952" y="1478126"/>
            <a:chExt cx="4230448" cy="4389274"/>
          </a:xfrm>
        </p:grpSpPr>
        <p:sp>
          <p:nvSpPr>
            <p:cNvPr id="134" name="Rectangle 133"/>
            <p:cNvSpPr/>
            <p:nvPr/>
          </p:nvSpPr>
          <p:spPr>
            <a:xfrm>
              <a:off x="6208952" y="1478126"/>
              <a:ext cx="4230448" cy="43892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422350" y="1699178"/>
              <a:ext cx="3762375" cy="3780752"/>
              <a:chOff x="1586395" y="361631"/>
              <a:chExt cx="5343136" cy="5421404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2057400" y="914400"/>
                <a:ext cx="4419600" cy="44196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476500" y="1333500"/>
                <a:ext cx="3581400" cy="3581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057650" y="49530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057650" y="533400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477000" y="291465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638300" y="291465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229100" y="6667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813983" y="30861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Multiply 143"/>
              <p:cNvSpPr/>
              <p:nvPr/>
            </p:nvSpPr>
            <p:spPr>
              <a:xfrm>
                <a:off x="6457950" y="2884714"/>
                <a:ext cx="457200" cy="478971"/>
              </a:xfrm>
              <a:prstGeom prst="mathMultiply">
                <a:avLst>
                  <a:gd name="adj1" fmla="val 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Multiply 144"/>
              <p:cNvSpPr/>
              <p:nvPr/>
            </p:nvSpPr>
            <p:spPr>
              <a:xfrm>
                <a:off x="4038600" y="5304064"/>
                <a:ext cx="457200" cy="478971"/>
              </a:xfrm>
              <a:prstGeom prst="mathMultiply">
                <a:avLst>
                  <a:gd name="adj1" fmla="val 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/>
              <p:cNvCxnSpPr>
                <a:stCxn id="140" idx="6"/>
                <a:endCxn id="139" idx="2"/>
              </p:cNvCxnSpPr>
              <p:nvPr/>
            </p:nvCxnSpPr>
            <p:spPr>
              <a:xfrm>
                <a:off x="2057400" y="3124200"/>
                <a:ext cx="44196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37" idx="4"/>
                <a:endCxn id="138" idx="0"/>
              </p:cNvCxnSpPr>
              <p:nvPr/>
            </p:nvCxnSpPr>
            <p:spPr>
              <a:xfrm>
                <a:off x="4267200" y="914400"/>
                <a:ext cx="0" cy="441960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56" idx="5"/>
                <a:endCxn id="157" idx="1"/>
              </p:cNvCxnSpPr>
              <p:nvPr/>
            </p:nvCxnSpPr>
            <p:spPr>
              <a:xfrm>
                <a:off x="3453349" y="2027545"/>
                <a:ext cx="1642527" cy="2166801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3095625" y="1669821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034500" y="4132970"/>
                <a:ext cx="419100" cy="419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267075" y="184127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Multiply 151"/>
              <p:cNvSpPr/>
              <p:nvPr/>
            </p:nvSpPr>
            <p:spPr>
              <a:xfrm>
                <a:off x="5015450" y="4103034"/>
                <a:ext cx="457200" cy="478971"/>
              </a:xfrm>
              <a:prstGeom prst="mathMultiply">
                <a:avLst>
                  <a:gd name="adj1" fmla="val 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4508211" y="361631"/>
                    <a:ext cx="43415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8211" y="361631"/>
                    <a:ext cx="434158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34000" r="-34000" b="-619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3614865" y="5389330"/>
                    <a:ext cx="43415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4865" y="5389330"/>
                    <a:ext cx="43415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5493" r="-2817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6501785" y="3314768"/>
                    <a:ext cx="42774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1785" y="3314768"/>
                    <a:ext cx="42774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5714" r="-8571" b="-180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586395" y="2328435"/>
                    <a:ext cx="42774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6395" y="2328435"/>
                    <a:ext cx="42774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4000" r="-40000" b="-690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3523994" y="1506722"/>
                    <a:ext cx="44627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994" y="1506722"/>
                    <a:ext cx="44627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068" r="-274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508211" y="4185972"/>
                    <a:ext cx="305057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8211" y="4185972"/>
                    <a:ext cx="305057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8571" r="-97143" b="-581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9" name="Arc 158"/>
              <p:cNvSpPr/>
              <p:nvPr/>
            </p:nvSpPr>
            <p:spPr>
              <a:xfrm rot="17576877">
                <a:off x="3798296" y="2584685"/>
                <a:ext cx="914400" cy="914400"/>
              </a:xfrm>
              <a:prstGeom prst="arc">
                <a:avLst>
                  <a:gd name="adj1" fmla="val 17772816"/>
                  <a:gd name="adj2" fmla="val 2038264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3893688" y="2145367"/>
                    <a:ext cx="25109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3688" y="2145367"/>
                    <a:ext cx="251094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8571" r="-23810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46706" y="1365924"/>
            <a:ext cx="4230448" cy="4389274"/>
            <a:chOff x="4746706" y="1365924"/>
            <a:chExt cx="4230448" cy="4389274"/>
          </a:xfrm>
        </p:grpSpPr>
        <p:sp>
          <p:nvSpPr>
            <p:cNvPr id="101" name="Rectangle 100"/>
            <p:cNvSpPr/>
            <p:nvPr/>
          </p:nvSpPr>
          <p:spPr>
            <a:xfrm rot="10800000">
              <a:off x="4746706" y="1365924"/>
              <a:ext cx="4230448" cy="43892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5320031" y="2066540"/>
              <a:ext cx="3112066" cy="30821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5615141" y="2358809"/>
              <a:ext cx="2521847" cy="2497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10800000">
              <a:off x="6728509" y="5148659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10800000">
              <a:off x="6728509" y="1774270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10800000">
              <a:off x="5024921" y="3461464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rot="10800000">
              <a:off x="8432097" y="3461464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0800000">
              <a:off x="6849235" y="5268224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0800000">
              <a:off x="8549843" y="3581029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 rot="10800000">
              <a:off x="5011507" y="3440588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 rot="10800000">
              <a:off x="6715095" y="1753394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>
              <a:stCxn id="109" idx="6"/>
              <a:endCxn id="108" idx="2"/>
            </p:cNvCxnSpPr>
            <p:nvPr/>
          </p:nvCxnSpPr>
          <p:spPr>
            <a:xfrm rot="10800000">
              <a:off x="5320031" y="3607599"/>
              <a:ext cx="311206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6" idx="4"/>
              <a:endCxn id="107" idx="0"/>
            </p:cNvCxnSpPr>
            <p:nvPr/>
          </p:nvCxnSpPr>
          <p:spPr>
            <a:xfrm rot="10800000">
              <a:off x="6876064" y="2066540"/>
              <a:ext cx="0" cy="30821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25" idx="5"/>
              <a:endCxn id="126" idx="1"/>
            </p:cNvCxnSpPr>
            <p:nvPr/>
          </p:nvCxnSpPr>
          <p:spPr>
            <a:xfrm rot="10800000">
              <a:off x="6292551" y="2861306"/>
              <a:ext cx="1156587" cy="151107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 rot="10800000">
              <a:off x="7405920" y="4329577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0800000">
              <a:off x="6040659" y="2611838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0800000">
              <a:off x="7526647" y="4449142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ultiply 118"/>
            <p:cNvSpPr/>
            <p:nvPr/>
          </p:nvSpPr>
          <p:spPr>
            <a:xfrm rot="10800000">
              <a:off x="6027245" y="2590962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 rot="10800000">
                  <a:off x="5001381" y="3217139"/>
                  <a:ext cx="30119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5001381" y="3217139"/>
                  <a:ext cx="301198" cy="2575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0000" t="-71429" r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 rot="10800000">
                  <a:off x="8462558" y="3904983"/>
                  <a:ext cx="30119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62558" y="3904983"/>
                  <a:ext cx="301198" cy="2575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0000" t="-71429" r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 rot="10800000">
                  <a:off x="7085148" y="4478025"/>
                  <a:ext cx="314246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7085148" y="4478025"/>
                  <a:ext cx="314246" cy="2575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2692" t="-61905" r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 rot="10800000">
                  <a:off x="6491550" y="2609583"/>
                  <a:ext cx="214806" cy="25756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491550" y="2609583"/>
                  <a:ext cx="214806" cy="25756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7143" t="-61905" r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Arc 125"/>
            <p:cNvSpPr/>
            <p:nvPr/>
          </p:nvSpPr>
          <p:spPr>
            <a:xfrm rot="6776877">
              <a:off x="6565466" y="3343066"/>
              <a:ext cx="637680" cy="643876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 rot="10800000">
                  <a:off x="6962265" y="4032650"/>
                  <a:ext cx="17680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962265" y="4032650"/>
                  <a:ext cx="176808" cy="25756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8621" t="-57143" r="-6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5942" y="2724509"/>
            <a:ext cx="2540000" cy="647700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4011600" y="1481543"/>
            <a:ext cx="2716909" cy="4233456"/>
            <a:chOff x="4011600" y="1481543"/>
            <a:chExt cx="2716909" cy="4233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6230" r="-1147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2075" r="-26415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7" name="Straight Connector 186"/>
            <p:cNvCxnSpPr/>
            <p:nvPr/>
          </p:nvCxnSpPr>
          <p:spPr>
            <a:xfrm flipH="1" flipV="1">
              <a:off x="4353604" y="1905000"/>
              <a:ext cx="237490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4334674" y="5294794"/>
              <a:ext cx="239383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7500" r="-125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0" name="Straight Arrow Connector 189"/>
            <p:cNvCxnSpPr/>
            <p:nvPr/>
          </p:nvCxnSpPr>
          <p:spPr>
            <a:xfrm>
              <a:off x="5615140" y="1917116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5545632" y="5294376"/>
              <a:ext cx="6950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046114" y="2419083"/>
              <a:ext cx="177800" cy="190500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96914" y="4588442"/>
              <a:ext cx="76200" cy="25400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516640" y="1426540"/>
            <a:ext cx="8222499" cy="5406114"/>
            <a:chOff x="1001195" y="106081"/>
            <a:chExt cx="8222499" cy="5406114"/>
          </a:xfrm>
        </p:grpSpPr>
        <p:grpSp>
          <p:nvGrpSpPr>
            <p:cNvPr id="165" name="Group 164"/>
            <p:cNvGrpSpPr/>
            <p:nvPr/>
          </p:nvGrpSpPr>
          <p:grpSpPr>
            <a:xfrm>
              <a:off x="1001195" y="2173565"/>
              <a:ext cx="8222499" cy="1758740"/>
              <a:chOff x="1498346" y="3183400"/>
              <a:chExt cx="8222499" cy="175874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498346" y="3183400"/>
                <a:ext cx="8222499" cy="17587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10148" y="3468199"/>
                <a:ext cx="7251700" cy="1231900"/>
              </a:xfrm>
              <a:prstGeom prst="rect">
                <a:avLst/>
              </a:prstGeom>
            </p:spPr>
          </p:pic>
        </p:grpSp>
        <p:grpSp>
          <p:nvGrpSpPr>
            <p:cNvPr id="166" name="Group 165"/>
            <p:cNvGrpSpPr/>
            <p:nvPr/>
          </p:nvGrpSpPr>
          <p:grpSpPr>
            <a:xfrm>
              <a:off x="5449387" y="106081"/>
              <a:ext cx="3119803" cy="2081099"/>
              <a:chOff x="1502839" y="1589720"/>
              <a:chExt cx="3119803" cy="2081099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1502839" y="1589720"/>
                <a:ext cx="3119803" cy="20810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0410" y="1761622"/>
                <a:ext cx="2146300" cy="1689100"/>
              </a:xfrm>
              <a:prstGeom prst="rect">
                <a:avLst/>
              </a:prstGeom>
            </p:spPr>
          </p:pic>
        </p:grpSp>
        <p:grpSp>
          <p:nvGrpSpPr>
            <p:cNvPr id="167" name="Group 166"/>
            <p:cNvGrpSpPr/>
            <p:nvPr/>
          </p:nvGrpSpPr>
          <p:grpSpPr>
            <a:xfrm>
              <a:off x="5687681" y="3881636"/>
              <a:ext cx="2601300" cy="1630559"/>
              <a:chOff x="4684086" y="4659405"/>
              <a:chExt cx="2601300" cy="1630559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4684086" y="4659405"/>
                <a:ext cx="2601300" cy="163055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04864" y="4949944"/>
                <a:ext cx="1892300" cy="1181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05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2" y="2724509"/>
            <a:ext cx="2540000" cy="64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634" y="3876022"/>
            <a:ext cx="2939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Sinusoidal with angular frequency</a:t>
            </a:r>
          </a:p>
          <a:p>
            <a:endParaRPr lang="en-US" dirty="0"/>
          </a:p>
          <a:p>
            <a:r>
              <a:rPr lang="en-US" dirty="0" smtClean="0"/>
              <a:t>Can be represented by their corresponding </a:t>
            </a:r>
            <a:r>
              <a:rPr lang="en-US" dirty="0" err="1" smtClean="0"/>
              <a:t>phasors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248444"/>
            <a:ext cx="292100" cy="1905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4746706" y="1365924"/>
            <a:ext cx="4230448" cy="4389274"/>
            <a:chOff x="4746706" y="1365924"/>
            <a:chExt cx="4230448" cy="4389274"/>
          </a:xfrm>
        </p:grpSpPr>
        <p:sp>
          <p:nvSpPr>
            <p:cNvPr id="86" name="Rectangle 85"/>
            <p:cNvSpPr/>
            <p:nvPr/>
          </p:nvSpPr>
          <p:spPr>
            <a:xfrm rot="10800000">
              <a:off x="4746706" y="1365924"/>
              <a:ext cx="4230448" cy="43892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0800000">
              <a:off x="5320031" y="2066540"/>
              <a:ext cx="3112066" cy="30821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0800000">
              <a:off x="5615141" y="2358809"/>
              <a:ext cx="2521847" cy="2497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10800000">
              <a:off x="6728509" y="5148659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0800000">
              <a:off x="6728509" y="1774270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10800000">
              <a:off x="5024921" y="3461464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0800000">
              <a:off x="8432097" y="3461464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0800000">
              <a:off x="6849235" y="5268224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10800000">
              <a:off x="8549843" y="3581029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Multiply 94"/>
            <p:cNvSpPr/>
            <p:nvPr/>
          </p:nvSpPr>
          <p:spPr>
            <a:xfrm rot="10800000">
              <a:off x="5011507" y="3440588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Multiply 95"/>
            <p:cNvSpPr/>
            <p:nvPr/>
          </p:nvSpPr>
          <p:spPr>
            <a:xfrm rot="10800000">
              <a:off x="6715095" y="1753394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10800000">
              <a:off x="5320031" y="3607599"/>
              <a:ext cx="311206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6876064" y="2066540"/>
              <a:ext cx="0" cy="30821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6292551" y="2861306"/>
              <a:ext cx="1156587" cy="151107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 rot="10800000">
              <a:off x="7405920" y="4329577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10800000">
              <a:off x="6040659" y="2611838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800000">
              <a:off x="7526647" y="4449142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Multiply 176"/>
            <p:cNvSpPr/>
            <p:nvPr/>
          </p:nvSpPr>
          <p:spPr>
            <a:xfrm rot="10800000">
              <a:off x="6027245" y="2590962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 rot="10800000">
                  <a:off x="5001381" y="3217139"/>
                  <a:ext cx="30119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5001381" y="3217139"/>
                  <a:ext cx="301198" cy="2575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000" t="-71429" r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 rot="10800000">
                  <a:off x="8462558" y="3904983"/>
                  <a:ext cx="30119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62558" y="3904983"/>
                  <a:ext cx="301198" cy="2575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000" t="-71429" r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 rot="10800000">
                  <a:off x="7085148" y="4478025"/>
                  <a:ext cx="314246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7085148" y="4478025"/>
                  <a:ext cx="314246" cy="2575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692" t="-61905" r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 rot="10800000">
                  <a:off x="6491550" y="2609583"/>
                  <a:ext cx="214806" cy="25756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491550" y="2609583"/>
                  <a:ext cx="214806" cy="2575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143" t="-61905" r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2" name="Arc 181"/>
            <p:cNvSpPr/>
            <p:nvPr/>
          </p:nvSpPr>
          <p:spPr>
            <a:xfrm rot="6776877">
              <a:off x="6565466" y="3343066"/>
              <a:ext cx="637680" cy="643876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 rot="10800000">
                  <a:off x="6962265" y="4032650"/>
                  <a:ext cx="17680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962265" y="4032650"/>
                  <a:ext cx="176808" cy="2575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8621" t="-57143" r="-6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4" name="Group 183"/>
          <p:cNvGrpSpPr/>
          <p:nvPr/>
        </p:nvGrpSpPr>
        <p:grpSpPr>
          <a:xfrm>
            <a:off x="4011600" y="1481543"/>
            <a:ext cx="2716909" cy="4233456"/>
            <a:chOff x="4011600" y="1481543"/>
            <a:chExt cx="2716909" cy="4233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6230" r="-1147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075" r="-26415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7" name="Straight Connector 186"/>
            <p:cNvCxnSpPr>
              <a:stCxn id="90" idx="6"/>
            </p:cNvCxnSpPr>
            <p:nvPr/>
          </p:nvCxnSpPr>
          <p:spPr>
            <a:xfrm flipH="1" flipV="1">
              <a:off x="4353604" y="1905000"/>
              <a:ext cx="237490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89" idx="6"/>
            </p:cNvCxnSpPr>
            <p:nvPr/>
          </p:nvCxnSpPr>
          <p:spPr>
            <a:xfrm flipH="1">
              <a:off x="4334674" y="5294794"/>
              <a:ext cx="239383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500" r="-125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0" name="Straight Arrow Connector 189"/>
            <p:cNvCxnSpPr/>
            <p:nvPr/>
          </p:nvCxnSpPr>
          <p:spPr>
            <a:xfrm>
              <a:off x="5615140" y="1917116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5545632" y="5294376"/>
              <a:ext cx="6950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46114" y="2419083"/>
              <a:ext cx="177800" cy="190500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96914" y="4588442"/>
              <a:ext cx="76200" cy="2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 flipH="1">
            <a:off x="4353605" y="1901546"/>
            <a:ext cx="1066197" cy="34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4334674" y="5321365"/>
            <a:ext cx="3772538" cy="126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029200" y="1903758"/>
            <a:ext cx="98988" cy="124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5545632" y="5321365"/>
            <a:ext cx="69508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14" y="2419083"/>
            <a:ext cx="177800" cy="1905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914" y="4588442"/>
            <a:ext cx="76200" cy="254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42" y="2724509"/>
            <a:ext cx="2540000" cy="64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634" y="3876022"/>
            <a:ext cx="2939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Sinusoidal with angular frequency</a:t>
            </a:r>
          </a:p>
          <a:p>
            <a:endParaRPr lang="en-US" dirty="0"/>
          </a:p>
          <a:p>
            <a:r>
              <a:rPr lang="en-US" dirty="0" smtClean="0"/>
              <a:t>Can be represented by their corresponding </a:t>
            </a:r>
            <a:r>
              <a:rPr lang="en-US" dirty="0" err="1" smtClean="0"/>
              <a:t>phasors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248444"/>
            <a:ext cx="292100" cy="19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3416300"/>
            <a:ext cx="4953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788" y="1408393"/>
            <a:ext cx="4064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316" y="3026509"/>
            <a:ext cx="4953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4187" y="2084569"/>
            <a:ext cx="3302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9550" y="2053305"/>
            <a:ext cx="508000" cy="2794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 rot="5400000">
            <a:off x="5714276" y="1481716"/>
            <a:ext cx="241051" cy="843854"/>
            <a:chOff x="2463632" y="1475432"/>
            <a:chExt cx="162837" cy="422275"/>
          </a:xfrm>
        </p:grpSpPr>
        <p:grpSp>
          <p:nvGrpSpPr>
            <p:cNvPr id="81" name="Group 369"/>
            <p:cNvGrpSpPr>
              <a:grpSpLocks/>
            </p:cNvGrpSpPr>
            <p:nvPr/>
          </p:nvGrpSpPr>
          <p:grpSpPr bwMode="auto">
            <a:xfrm rot="5400000">
              <a:off x="2443906" y="1504007"/>
              <a:ext cx="211137" cy="153988"/>
              <a:chOff x="2220383" y="1219201"/>
              <a:chExt cx="703790" cy="30797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2220383" y="1381124"/>
                <a:ext cx="74083" cy="317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2273827" y="1258887"/>
                <a:ext cx="152400" cy="7937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2314043" y="1298047"/>
                <a:ext cx="304800" cy="15345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438400" y="1297517"/>
                <a:ext cx="304800" cy="1481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615670" y="1298044"/>
                <a:ext cx="304800" cy="15346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08287" y="1411287"/>
                <a:ext cx="152400" cy="7937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69"/>
            <p:cNvGrpSpPr>
              <a:grpSpLocks/>
            </p:cNvGrpSpPr>
            <p:nvPr/>
          </p:nvGrpSpPr>
          <p:grpSpPr bwMode="auto">
            <a:xfrm rot="16200000">
              <a:off x="2435057" y="1715145"/>
              <a:ext cx="211137" cy="153988"/>
              <a:chOff x="2220383" y="1219201"/>
              <a:chExt cx="703790" cy="30797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220383" y="1381124"/>
                <a:ext cx="74083" cy="317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73827" y="1258887"/>
                <a:ext cx="152400" cy="7937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2314043" y="1298047"/>
                <a:ext cx="304800" cy="15345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438400" y="1297517"/>
                <a:ext cx="304800" cy="1481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615670" y="1298044"/>
                <a:ext cx="304800" cy="15346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808287" y="1411287"/>
                <a:ext cx="152400" cy="7937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65"/>
          <p:cNvGrpSpPr>
            <a:grpSpLocks/>
          </p:cNvGrpSpPr>
          <p:nvPr/>
        </p:nvGrpSpPr>
        <p:grpSpPr bwMode="auto">
          <a:xfrm>
            <a:off x="6848724" y="1765337"/>
            <a:ext cx="685800" cy="304800"/>
            <a:chOff x="2971800" y="533400"/>
            <a:chExt cx="685800" cy="304800"/>
          </a:xfrm>
        </p:grpSpPr>
        <p:grpSp>
          <p:nvGrpSpPr>
            <p:cNvPr id="99" name="Group 55"/>
            <p:cNvGrpSpPr>
              <a:grpSpLocks/>
            </p:cNvGrpSpPr>
            <p:nvPr/>
          </p:nvGrpSpPr>
          <p:grpSpPr bwMode="auto">
            <a:xfrm>
              <a:off x="2971800" y="533400"/>
              <a:ext cx="228600" cy="304800"/>
              <a:chOff x="2971800" y="533400"/>
              <a:chExt cx="228600" cy="304800"/>
            </a:xfrm>
          </p:grpSpPr>
          <p:sp>
            <p:nvSpPr>
              <p:cNvPr id="170" name="Arc 169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" name="Group 56"/>
            <p:cNvGrpSpPr>
              <a:grpSpLocks/>
            </p:cNvGrpSpPr>
            <p:nvPr/>
          </p:nvGrpSpPr>
          <p:grpSpPr bwMode="auto">
            <a:xfrm>
              <a:off x="3200400" y="533400"/>
              <a:ext cx="228600" cy="304800"/>
              <a:chOff x="2971800" y="533400"/>
              <a:chExt cx="228600" cy="304800"/>
            </a:xfrm>
          </p:grpSpPr>
          <p:sp>
            <p:nvSpPr>
              <p:cNvPr id="168" name="Arc 167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Arc 168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5" name="Group 59"/>
            <p:cNvGrpSpPr>
              <a:grpSpLocks/>
            </p:cNvGrpSpPr>
            <p:nvPr/>
          </p:nvGrpSpPr>
          <p:grpSpPr bwMode="auto">
            <a:xfrm>
              <a:off x="3429000" y="533400"/>
              <a:ext cx="228600" cy="304800"/>
              <a:chOff x="2971800" y="533400"/>
              <a:chExt cx="228600" cy="304800"/>
            </a:xfrm>
          </p:grpSpPr>
          <p:sp>
            <p:nvSpPr>
              <p:cNvPr id="166" name="Arc 165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173" name="Straight Connector 172"/>
          <p:cNvCxnSpPr/>
          <p:nvPr/>
        </p:nvCxnSpPr>
        <p:spPr>
          <a:xfrm flipH="1" flipV="1">
            <a:off x="6266382" y="1904441"/>
            <a:ext cx="5726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7534524" y="1917737"/>
            <a:ext cx="5726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8107212" y="1911367"/>
            <a:ext cx="0" cy="34419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1862" y="4747191"/>
            <a:ext cx="406400" cy="317500"/>
          </a:xfrm>
          <a:prstGeom prst="rect">
            <a:avLst/>
          </a:prstGeom>
        </p:spPr>
      </p:pic>
      <p:sp>
        <p:nvSpPr>
          <p:cNvPr id="19" name="Diamond 18"/>
          <p:cNvSpPr/>
          <p:nvPr/>
        </p:nvSpPr>
        <p:spPr>
          <a:xfrm>
            <a:off x="7688112" y="3091888"/>
            <a:ext cx="838200" cy="1200085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312" y="3320832"/>
            <a:ext cx="177800" cy="1905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860800"/>
            <a:ext cx="76200" cy="2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942" y="5906779"/>
            <a:ext cx="3860800" cy="330200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6248400" y="5791200"/>
            <a:ext cx="213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Equivalent circuit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08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 flipH="1">
            <a:off x="4353605" y="1901546"/>
            <a:ext cx="1066197" cy="34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4334674" y="5321365"/>
            <a:ext cx="3772538" cy="126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029200" y="1903758"/>
            <a:ext cx="98988" cy="124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5545632" y="5321365"/>
            <a:ext cx="69508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14" y="2419083"/>
            <a:ext cx="177800" cy="1905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914" y="4588442"/>
            <a:ext cx="76200" cy="2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788" y="1408393"/>
            <a:ext cx="4064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316" y="3026509"/>
            <a:ext cx="4953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4187" y="2084569"/>
            <a:ext cx="3302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550" y="2053305"/>
            <a:ext cx="508000" cy="2794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 rot="5400000">
            <a:off x="5714276" y="1481716"/>
            <a:ext cx="241051" cy="843854"/>
            <a:chOff x="2463632" y="1475432"/>
            <a:chExt cx="162837" cy="422275"/>
          </a:xfrm>
        </p:grpSpPr>
        <p:grpSp>
          <p:nvGrpSpPr>
            <p:cNvPr id="81" name="Group 369"/>
            <p:cNvGrpSpPr>
              <a:grpSpLocks/>
            </p:cNvGrpSpPr>
            <p:nvPr/>
          </p:nvGrpSpPr>
          <p:grpSpPr bwMode="auto">
            <a:xfrm rot="5400000">
              <a:off x="2443906" y="1504007"/>
              <a:ext cx="211137" cy="153988"/>
              <a:chOff x="2220383" y="1219201"/>
              <a:chExt cx="703790" cy="30797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2220383" y="1381124"/>
                <a:ext cx="74083" cy="317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2273827" y="1258887"/>
                <a:ext cx="152400" cy="7937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2314043" y="1298047"/>
                <a:ext cx="304800" cy="15345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438400" y="1297517"/>
                <a:ext cx="304800" cy="1481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615670" y="1298044"/>
                <a:ext cx="304800" cy="15346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08287" y="1411287"/>
                <a:ext cx="152400" cy="7937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69"/>
            <p:cNvGrpSpPr>
              <a:grpSpLocks/>
            </p:cNvGrpSpPr>
            <p:nvPr/>
          </p:nvGrpSpPr>
          <p:grpSpPr bwMode="auto">
            <a:xfrm rot="16200000">
              <a:off x="2435057" y="1715145"/>
              <a:ext cx="211137" cy="153988"/>
              <a:chOff x="2220383" y="1219201"/>
              <a:chExt cx="703790" cy="30797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220383" y="1381124"/>
                <a:ext cx="74083" cy="317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73827" y="1258887"/>
                <a:ext cx="152400" cy="7937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2314043" y="1298047"/>
                <a:ext cx="304800" cy="15345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438400" y="1297517"/>
                <a:ext cx="304800" cy="1481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615670" y="1298044"/>
                <a:ext cx="304800" cy="15346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808287" y="1411287"/>
                <a:ext cx="152400" cy="7937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65"/>
          <p:cNvGrpSpPr>
            <a:grpSpLocks/>
          </p:cNvGrpSpPr>
          <p:nvPr/>
        </p:nvGrpSpPr>
        <p:grpSpPr bwMode="auto">
          <a:xfrm>
            <a:off x="6848724" y="1765337"/>
            <a:ext cx="685800" cy="304800"/>
            <a:chOff x="2971800" y="533400"/>
            <a:chExt cx="685800" cy="304800"/>
          </a:xfrm>
        </p:grpSpPr>
        <p:grpSp>
          <p:nvGrpSpPr>
            <p:cNvPr id="99" name="Group 55"/>
            <p:cNvGrpSpPr>
              <a:grpSpLocks/>
            </p:cNvGrpSpPr>
            <p:nvPr/>
          </p:nvGrpSpPr>
          <p:grpSpPr bwMode="auto">
            <a:xfrm>
              <a:off x="2971800" y="533400"/>
              <a:ext cx="228600" cy="304800"/>
              <a:chOff x="2971800" y="533400"/>
              <a:chExt cx="228600" cy="304800"/>
            </a:xfrm>
          </p:grpSpPr>
          <p:sp>
            <p:nvSpPr>
              <p:cNvPr id="170" name="Arc 169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" name="Group 56"/>
            <p:cNvGrpSpPr>
              <a:grpSpLocks/>
            </p:cNvGrpSpPr>
            <p:nvPr/>
          </p:nvGrpSpPr>
          <p:grpSpPr bwMode="auto">
            <a:xfrm>
              <a:off x="3200400" y="533400"/>
              <a:ext cx="228600" cy="304800"/>
              <a:chOff x="2971800" y="533400"/>
              <a:chExt cx="228600" cy="304800"/>
            </a:xfrm>
          </p:grpSpPr>
          <p:sp>
            <p:nvSpPr>
              <p:cNvPr id="168" name="Arc 167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Arc 168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5" name="Group 59"/>
            <p:cNvGrpSpPr>
              <a:grpSpLocks/>
            </p:cNvGrpSpPr>
            <p:nvPr/>
          </p:nvGrpSpPr>
          <p:grpSpPr bwMode="auto">
            <a:xfrm>
              <a:off x="3429000" y="533400"/>
              <a:ext cx="228600" cy="304800"/>
              <a:chOff x="2971800" y="533400"/>
              <a:chExt cx="228600" cy="304800"/>
            </a:xfrm>
          </p:grpSpPr>
          <p:sp>
            <p:nvSpPr>
              <p:cNvPr id="166" name="Arc 165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173" name="Straight Connector 172"/>
          <p:cNvCxnSpPr/>
          <p:nvPr/>
        </p:nvCxnSpPr>
        <p:spPr>
          <a:xfrm flipH="1" flipV="1">
            <a:off x="6266382" y="1904441"/>
            <a:ext cx="5726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7534524" y="1917737"/>
            <a:ext cx="5726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8107212" y="1911367"/>
            <a:ext cx="0" cy="34419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62" y="4747191"/>
            <a:ext cx="406400" cy="317500"/>
          </a:xfrm>
          <a:prstGeom prst="rect">
            <a:avLst/>
          </a:prstGeom>
        </p:spPr>
      </p:pic>
      <p:sp>
        <p:nvSpPr>
          <p:cNvPr id="19" name="Diamond 18"/>
          <p:cNvSpPr/>
          <p:nvPr/>
        </p:nvSpPr>
        <p:spPr>
          <a:xfrm>
            <a:off x="7688112" y="3091888"/>
            <a:ext cx="838200" cy="1200085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312" y="3320832"/>
            <a:ext cx="177800" cy="1905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860800"/>
            <a:ext cx="76200" cy="25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8512" y="2019300"/>
            <a:ext cx="2044330" cy="3935589"/>
            <a:chOff x="528512" y="2019300"/>
            <a:chExt cx="2044330" cy="39355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042" y="2019300"/>
              <a:ext cx="1955800" cy="342900"/>
            </a:xfrm>
            <a:prstGeom prst="rect">
              <a:avLst/>
            </a:prstGeom>
          </p:spPr>
        </p:pic>
        <p:sp>
          <p:nvSpPr>
            <p:cNvPr id="55" name="Freeform 54"/>
            <p:cNvSpPr/>
            <p:nvPr/>
          </p:nvSpPr>
          <p:spPr>
            <a:xfrm rot="16652560" flipV="1">
              <a:off x="-1086504" y="4075883"/>
              <a:ext cx="3494022" cy="263989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4533900"/>
            <a:ext cx="3043673" cy="903993"/>
            <a:chOff x="1920634" y="5122676"/>
            <a:chExt cx="3043673" cy="903993"/>
          </a:xfrm>
        </p:grpSpPr>
        <p:sp>
          <p:nvSpPr>
            <p:cNvPr id="57" name="Freeform 56"/>
            <p:cNvSpPr/>
            <p:nvPr/>
          </p:nvSpPr>
          <p:spPr>
            <a:xfrm rot="12948589" flipV="1">
              <a:off x="3218766" y="5974311"/>
              <a:ext cx="1745541" cy="52358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20634" y="5122676"/>
              <a:ext cx="1955800" cy="342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444" y="3581400"/>
            <a:ext cx="1295400" cy="838200"/>
            <a:chOff x="2233290" y="4868849"/>
            <a:chExt cx="1295400" cy="838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3290" y="4868849"/>
              <a:ext cx="1295400" cy="342900"/>
            </a:xfrm>
            <a:prstGeom prst="rect">
              <a:avLst/>
            </a:prstGeom>
          </p:spPr>
        </p:pic>
        <p:sp>
          <p:nvSpPr>
            <p:cNvPr id="59" name="Freeform 58"/>
            <p:cNvSpPr/>
            <p:nvPr/>
          </p:nvSpPr>
          <p:spPr>
            <a:xfrm rot="4677176" flipH="1" flipV="1">
              <a:off x="2782152" y="5440416"/>
              <a:ext cx="449564" cy="83701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27851" y="6421178"/>
            <a:ext cx="1480253" cy="319650"/>
            <a:chOff x="3155247" y="6271650"/>
            <a:chExt cx="1480253" cy="3196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33800" y="6324600"/>
              <a:ext cx="901700" cy="266700"/>
            </a:xfrm>
            <a:prstGeom prst="rect">
              <a:avLst/>
            </a:prstGeom>
          </p:spPr>
        </p:pic>
        <p:sp>
          <p:nvSpPr>
            <p:cNvPr id="61" name="Freeform 60"/>
            <p:cNvSpPr/>
            <p:nvPr/>
          </p:nvSpPr>
          <p:spPr>
            <a:xfrm rot="1239141">
              <a:off x="3155247" y="6271650"/>
              <a:ext cx="580693" cy="103152"/>
            </a:xfrm>
            <a:custGeom>
              <a:avLst/>
              <a:gdLst>
                <a:gd name="connsiteX0" fmla="*/ 247 w 595993"/>
                <a:gd name="connsiteY0" fmla="*/ 0 h 628428"/>
                <a:gd name="connsiteX1" fmla="*/ 97229 w 595993"/>
                <a:gd name="connsiteY1" fmla="*/ 609600 h 628428"/>
                <a:gd name="connsiteX2" fmla="*/ 595993 w 595993"/>
                <a:gd name="connsiteY2" fmla="*/ 484909 h 62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993" h="628428">
                  <a:moveTo>
                    <a:pt x="247" y="0"/>
                  </a:moveTo>
                  <a:cubicBezTo>
                    <a:pt x="-908" y="264391"/>
                    <a:pt x="-2062" y="528782"/>
                    <a:pt x="97229" y="609600"/>
                  </a:cubicBezTo>
                  <a:cubicBezTo>
                    <a:pt x="196520" y="690418"/>
                    <a:pt x="595993" y="484909"/>
                    <a:pt x="595993" y="484909"/>
                  </a:cubicBez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042" y="5918380"/>
            <a:ext cx="3860800" cy="3302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500" y="3416300"/>
            <a:ext cx="495300" cy="3175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248400" y="5791200"/>
            <a:ext cx="213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Equivalent circuit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09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2" y="2724509"/>
            <a:ext cx="2540000" cy="64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634" y="3876022"/>
            <a:ext cx="2939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Sinusoidal with angular frequency</a:t>
            </a:r>
          </a:p>
          <a:p>
            <a:endParaRPr lang="en-US" dirty="0"/>
          </a:p>
          <a:p>
            <a:r>
              <a:rPr lang="en-US" dirty="0" smtClean="0"/>
              <a:t>Can be represented by their corresponding </a:t>
            </a:r>
            <a:r>
              <a:rPr lang="en-US" dirty="0" err="1" smtClean="0"/>
              <a:t>phasors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248444"/>
            <a:ext cx="292100" cy="1905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4746706" y="1365924"/>
            <a:ext cx="4230448" cy="4389274"/>
            <a:chOff x="4746706" y="1365924"/>
            <a:chExt cx="4230448" cy="4389274"/>
          </a:xfrm>
        </p:grpSpPr>
        <p:sp>
          <p:nvSpPr>
            <p:cNvPr id="86" name="Rectangle 85"/>
            <p:cNvSpPr/>
            <p:nvPr/>
          </p:nvSpPr>
          <p:spPr>
            <a:xfrm rot="10800000">
              <a:off x="4746706" y="1365924"/>
              <a:ext cx="4230448" cy="43892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0800000">
              <a:off x="5320031" y="2066540"/>
              <a:ext cx="3112066" cy="30821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0800000">
              <a:off x="5615141" y="2358809"/>
              <a:ext cx="2521847" cy="2497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10800000">
              <a:off x="6728509" y="5148659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0800000">
              <a:off x="6728509" y="1774270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10800000">
              <a:off x="5024921" y="3461464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0800000">
              <a:off x="8432097" y="3461464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0800000">
              <a:off x="6849235" y="5268224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10800000">
              <a:off x="8549843" y="3581029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Multiply 94"/>
            <p:cNvSpPr/>
            <p:nvPr/>
          </p:nvSpPr>
          <p:spPr>
            <a:xfrm rot="10800000">
              <a:off x="5011507" y="3440588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Multiply 95"/>
            <p:cNvSpPr/>
            <p:nvPr/>
          </p:nvSpPr>
          <p:spPr>
            <a:xfrm rot="10800000">
              <a:off x="6715095" y="1753394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10800000">
              <a:off x="5320031" y="3607599"/>
              <a:ext cx="311206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6876064" y="2066540"/>
              <a:ext cx="0" cy="30821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6292551" y="2861306"/>
              <a:ext cx="1156587" cy="151107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 rot="10800000">
              <a:off x="7405920" y="4329577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10800000">
              <a:off x="6040659" y="2611838"/>
              <a:ext cx="295110" cy="292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800000">
              <a:off x="7526647" y="4449142"/>
              <a:ext cx="53656" cy="531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Multiply 176"/>
            <p:cNvSpPr/>
            <p:nvPr/>
          </p:nvSpPr>
          <p:spPr>
            <a:xfrm rot="10800000">
              <a:off x="6027245" y="2590962"/>
              <a:ext cx="321938" cy="334022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 rot="10800000">
                  <a:off x="5001381" y="3217139"/>
                  <a:ext cx="30119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5001381" y="3217139"/>
                  <a:ext cx="301198" cy="2575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000" t="-71429" r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 rot="10800000">
                  <a:off x="8462558" y="3904983"/>
                  <a:ext cx="30119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62558" y="3904983"/>
                  <a:ext cx="301198" cy="2575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000" t="-71429" r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 rot="10800000">
                  <a:off x="7085148" y="4478025"/>
                  <a:ext cx="314246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7085148" y="4478025"/>
                  <a:ext cx="314246" cy="2575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692" t="-61905" r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 rot="10800000">
                  <a:off x="6491550" y="2609583"/>
                  <a:ext cx="214806" cy="25756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491550" y="2609583"/>
                  <a:ext cx="214806" cy="2575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143" t="-61905" r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2" name="Arc 181"/>
            <p:cNvSpPr/>
            <p:nvPr/>
          </p:nvSpPr>
          <p:spPr>
            <a:xfrm rot="6776877">
              <a:off x="6565466" y="3343066"/>
              <a:ext cx="637680" cy="643876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 rot="10800000">
                  <a:off x="6962265" y="4032650"/>
                  <a:ext cx="176808" cy="2575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962265" y="4032650"/>
                  <a:ext cx="176808" cy="2575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8621" t="-57143" r="-6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4011600" y="1481543"/>
            <a:ext cx="2716909" cy="4233456"/>
            <a:chOff x="4011600" y="1481543"/>
            <a:chExt cx="2716909" cy="4233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6230" r="-1147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075" r="-26415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/>
            <p:cNvCxnSpPr/>
            <p:nvPr/>
          </p:nvCxnSpPr>
          <p:spPr>
            <a:xfrm flipH="1" flipV="1">
              <a:off x="4353604" y="1905000"/>
              <a:ext cx="237490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334674" y="5294794"/>
              <a:ext cx="239383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500" r="-125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/>
            <p:nvPr/>
          </p:nvCxnSpPr>
          <p:spPr>
            <a:xfrm>
              <a:off x="5615140" y="1917116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5545632" y="5294376"/>
              <a:ext cx="6950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46114" y="2419083"/>
              <a:ext cx="177800" cy="1905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96914" y="4588442"/>
              <a:ext cx="76200" cy="2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8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 rot="10800000">
            <a:off x="4746706" y="1365924"/>
            <a:ext cx="4230448" cy="4389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41398" y="294360"/>
            <a:ext cx="5374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phase machines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78292" y="164577"/>
            <a:ext cx="275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synchronous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0" y="990600"/>
            <a:ext cx="212504" cy="533400"/>
            <a:chOff x="2828807" y="990600"/>
            <a:chExt cx="212504" cy="533400"/>
          </a:xfrm>
        </p:grpSpPr>
        <p:cxnSp>
          <p:nvCxnSpPr>
            <p:cNvPr id="35" name="Straight Connector 34"/>
            <p:cNvCxnSpPr>
              <a:stCxn id="36" idx="2"/>
            </p:cNvCxnSpPr>
            <p:nvPr/>
          </p:nvCxnSpPr>
          <p:spPr>
            <a:xfrm flipV="1">
              <a:off x="2828807" y="990600"/>
              <a:ext cx="94753" cy="446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923561" y="990600"/>
              <a:ext cx="11775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2" y="2724509"/>
            <a:ext cx="2540000" cy="64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634" y="3876022"/>
            <a:ext cx="2939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Sinusoidal with angular frequency</a:t>
            </a:r>
          </a:p>
          <a:p>
            <a:endParaRPr lang="en-US" dirty="0"/>
          </a:p>
          <a:p>
            <a:r>
              <a:rPr lang="en-US" dirty="0" smtClean="0"/>
              <a:t>Can be represented by their corresponding </a:t>
            </a:r>
            <a:r>
              <a:rPr lang="en-US" dirty="0" err="1" smtClean="0"/>
              <a:t>phasors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248444"/>
            <a:ext cx="292100" cy="1905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380360" y="117864"/>
            <a:ext cx="1137024" cy="1101336"/>
            <a:chOff x="380360" y="117864"/>
            <a:chExt cx="1137024" cy="1101336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381000" y="609600"/>
              <a:ext cx="906908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80360" y="117864"/>
              <a:ext cx="1137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FF0000"/>
                  </a:solidFill>
                </a:rPr>
                <a:t>Three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 rot="10800000">
            <a:off x="4991565" y="1752600"/>
            <a:ext cx="4457235" cy="3733800"/>
            <a:chOff x="512618" y="495300"/>
            <a:chExt cx="6393714" cy="5287735"/>
          </a:xfrm>
        </p:grpSpPr>
        <p:sp>
          <p:nvSpPr>
            <p:cNvPr id="78" name="Oval 77"/>
            <p:cNvSpPr/>
            <p:nvPr/>
          </p:nvSpPr>
          <p:spPr>
            <a:xfrm>
              <a:off x="2057401" y="914400"/>
              <a:ext cx="4419599" cy="44195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476500" y="1333500"/>
              <a:ext cx="3581400" cy="358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057650" y="4953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57650" y="533400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154860" y="1695342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229100" y="6667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ultiply 83"/>
            <p:cNvSpPr/>
            <p:nvPr/>
          </p:nvSpPr>
          <p:spPr>
            <a:xfrm>
              <a:off x="6137572" y="1680835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Multiply 84"/>
            <p:cNvSpPr/>
            <p:nvPr/>
          </p:nvSpPr>
          <p:spPr>
            <a:xfrm>
              <a:off x="4038600" y="530406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267200" y="914400"/>
              <a:ext cx="0" cy="44196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453349" y="2043175"/>
              <a:ext cx="1642527" cy="21668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095625" y="1669821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034500" y="4132970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267075" y="184127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5015450" y="4103034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6042977" y="4565400"/>
                  <a:ext cx="4069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977" y="4565400"/>
                  <a:ext cx="40690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043" t="-58140" r="-361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938917" y="1204190"/>
                  <a:ext cx="4069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917" y="1204190"/>
                  <a:ext cx="40690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043" t="-58140" r="-361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994" y="1506722"/>
                  <a:ext cx="4462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5294" t="-58140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4483069" y="4088129"/>
                  <a:ext cx="305056" cy="369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069" y="4088129"/>
                  <a:ext cx="305056" cy="369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7143" t="-58140" r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Connector 97"/>
            <p:cNvCxnSpPr/>
            <p:nvPr/>
          </p:nvCxnSpPr>
          <p:spPr>
            <a:xfrm rot="1800000">
              <a:off x="2045007" y="3110945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-1800000">
              <a:off x="2041424" y="3135743"/>
              <a:ext cx="4419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6168550" y="4113478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1947349" y="1706997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6341940" y="430055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6478586" y="2165984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586" y="2165984"/>
                  <a:ext cx="4277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2857" t="-69048" r="-34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1649226" y="3725933"/>
                  <a:ext cx="4277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226" y="3725933"/>
                  <a:ext cx="42774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816" t="-67442" r="-34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" name="Oval 168"/>
            <p:cNvSpPr/>
            <p:nvPr/>
          </p:nvSpPr>
          <p:spPr>
            <a:xfrm>
              <a:off x="1949435" y="4104808"/>
              <a:ext cx="419100" cy="419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2125118" y="427625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Arc 170"/>
            <p:cNvSpPr/>
            <p:nvPr/>
          </p:nvSpPr>
          <p:spPr>
            <a:xfrm rot="17576877">
              <a:off x="3798296" y="2584685"/>
              <a:ext cx="914400" cy="914400"/>
            </a:xfrm>
            <a:prstGeom prst="arc">
              <a:avLst>
                <a:gd name="adj1" fmla="val 17772816"/>
                <a:gd name="adj2" fmla="val 203826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688" y="2145367"/>
                  <a:ext cx="25109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4286" t="-53488" r="-6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Multiply 172"/>
            <p:cNvSpPr/>
            <p:nvPr/>
          </p:nvSpPr>
          <p:spPr>
            <a:xfrm>
              <a:off x="1928299" y="1680835"/>
              <a:ext cx="457200" cy="478971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12618" y="344978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011600" y="1481543"/>
            <a:ext cx="2716909" cy="4233456"/>
            <a:chOff x="4011600" y="1481543"/>
            <a:chExt cx="2716909" cy="4233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875002" y="5345667"/>
                  <a:ext cx="37339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6230" r="-1147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786649" y="1481543"/>
                  <a:ext cx="32333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075" r="-26415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Straight Connector 179"/>
            <p:cNvCxnSpPr/>
            <p:nvPr/>
          </p:nvCxnSpPr>
          <p:spPr>
            <a:xfrm flipH="1" flipV="1">
              <a:off x="4353604" y="1905000"/>
              <a:ext cx="237490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4334674" y="5294794"/>
              <a:ext cx="239383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600" y="3332159"/>
                  <a:ext cx="48506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500" r="-125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/>
            <p:cNvCxnSpPr/>
            <p:nvPr/>
          </p:nvCxnSpPr>
          <p:spPr>
            <a:xfrm>
              <a:off x="5615140" y="1917116"/>
              <a:ext cx="98988" cy="124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H="1">
              <a:off x="5545632" y="5294376"/>
              <a:ext cx="6950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46114" y="2419083"/>
              <a:ext cx="177800" cy="19050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96914" y="4588442"/>
              <a:ext cx="76200" cy="2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405</Words>
  <Application>Microsoft Macintosh PowerPoint</Application>
  <PresentationFormat>On-screen Show (4:3)</PresentationFormat>
  <Paragraphs>202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Cambria Math</vt:lpstr>
      <vt:lpstr>Arial</vt:lpstr>
      <vt:lpstr>Office Theme</vt:lpstr>
      <vt:lpstr>Rotating machines (ECE 330)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Poles of a synchronous machine</vt:lpstr>
      <vt:lpstr>PowerPoint Presentation</vt:lpstr>
      <vt:lpstr>Salient pole machine: A small digression</vt:lpstr>
      <vt:lpstr>PowerPoint Presentation</vt:lpstr>
      <vt:lpstr>PowerPoint Presentation</vt:lpstr>
      <vt:lpstr>PowerPoint Presentation</vt:lpstr>
      <vt:lpstr>Plugging and chugging yields…</vt:lpstr>
      <vt:lpstr>Chugging a little more…</vt:lpstr>
      <vt:lpstr>Induction machines             = Rotating transformers!!</vt:lpstr>
      <vt:lpstr>Induction machines             = Rotating transformers!!</vt:lpstr>
      <vt:lpstr>Induction machines             = Rotating transformers!!</vt:lpstr>
      <vt:lpstr>Equivalent circuit of a two phase induction machine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 Xu</dc:creator>
  <cp:lastModifiedBy>Bose, Subhonmesh</cp:lastModifiedBy>
  <cp:revision>100</cp:revision>
  <dcterms:created xsi:type="dcterms:W3CDTF">2006-08-16T00:00:00Z</dcterms:created>
  <dcterms:modified xsi:type="dcterms:W3CDTF">2016-04-26T21:16:26Z</dcterms:modified>
</cp:coreProperties>
</file>